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747" r:id="rId4"/>
    <p:sldMasterId id="2147483769" r:id="rId5"/>
  </p:sldMasterIdLst>
  <p:notesMasterIdLst>
    <p:notesMasterId r:id="rId23"/>
  </p:notesMasterIdLst>
  <p:handoutMasterIdLst>
    <p:handoutMasterId r:id="rId24"/>
  </p:handoutMasterIdLst>
  <p:sldIdLst>
    <p:sldId id="275" r:id="rId6"/>
    <p:sldId id="353" r:id="rId7"/>
    <p:sldId id="343" r:id="rId8"/>
    <p:sldId id="345" r:id="rId9"/>
    <p:sldId id="351" r:id="rId10"/>
    <p:sldId id="352" r:id="rId11"/>
    <p:sldId id="354" r:id="rId12"/>
    <p:sldId id="326" r:id="rId13"/>
    <p:sldId id="355" r:id="rId14"/>
    <p:sldId id="346" r:id="rId15"/>
    <p:sldId id="347" r:id="rId16"/>
    <p:sldId id="356" r:id="rId17"/>
    <p:sldId id="348" r:id="rId18"/>
    <p:sldId id="349" r:id="rId19"/>
    <p:sldId id="350" r:id="rId20"/>
    <p:sldId id="338" r:id="rId21"/>
    <p:sldId id="278"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9"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0A1BB7-BC22-2AF5-452E-F09C2076DD10}" name="Davis Eleanor" initials="DE" userId="S::davele01@pinf.cz::a021c22f-c530-4808-8937-e44e2112bb60" providerId="AD"/>
  <p188:author id="{534259CA-BBFF-F3AD-2835-5F431C2FD8D7}" name="Dzido Ivan" initials="" userId="S::dziiva01@pinf.cz::63368547-006b-46ed-90d1-f4d0720c9f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18B"/>
    <a:srgbClr val="FF3300"/>
    <a:srgbClr val="2C539D"/>
    <a:srgbClr val="EB5A4A"/>
    <a:srgbClr val="FFFFFF"/>
    <a:srgbClr val="73B6AF"/>
    <a:srgbClr val="EEF3FC"/>
    <a:srgbClr val="68B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3883" autoAdjust="0"/>
  </p:normalViewPr>
  <p:slideViewPr>
    <p:cSldViewPr snapToGrid="0">
      <p:cViewPr varScale="1">
        <p:scale>
          <a:sx n="142" d="100"/>
          <a:sy n="142" d="100"/>
        </p:scale>
        <p:origin x="738" y="114"/>
      </p:cViewPr>
      <p:guideLst>
        <p:guide orient="horz" pos="849"/>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074530-62B5-4946-899E-989C8C21C67A}" type="datetimeFigureOut">
              <a:rPr lang="cs-CZ" smtClean="0"/>
              <a:t>13.01.2025</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010A0F-8974-4FBE-83E2-D671DC57D6DC}" type="slidenum">
              <a:rPr lang="cs-CZ" smtClean="0"/>
              <a:t>‹#›</a:t>
            </a:fld>
            <a:endParaRPr lang="cs-CZ"/>
          </a:p>
        </p:txBody>
      </p:sp>
    </p:spTree>
    <p:extLst>
      <p:ext uri="{BB962C8B-B14F-4D97-AF65-F5344CB8AC3E}">
        <p14:creationId xmlns:p14="http://schemas.microsoft.com/office/powerpoint/2010/main" val="2479523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10C1676-75CC-47DF-B6F8-7B04CEB5C258}" type="datetimeFigureOut">
              <a:rPr lang="cs-CZ"/>
              <a:pPr>
                <a:defRPr/>
              </a:pPr>
              <a:t>13.01.2025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264F2C3-F260-4FCF-8ABC-65A4DB4F2F1F}" type="slidenum">
              <a:rPr lang="cs-CZ"/>
              <a:pPr>
                <a:defRPr/>
              </a:pPr>
              <a:t>‹#›</a:t>
            </a:fld>
            <a:endParaRPr lang="cs-CZ"/>
          </a:p>
        </p:txBody>
      </p:sp>
    </p:spTree>
    <p:extLst>
      <p:ext uri="{BB962C8B-B14F-4D97-AF65-F5344CB8AC3E}">
        <p14:creationId xmlns:p14="http://schemas.microsoft.com/office/powerpoint/2010/main" val="19761376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4</a:t>
            </a:fld>
            <a:endParaRPr lang="cs-CZ"/>
          </a:p>
        </p:txBody>
      </p:sp>
    </p:spTree>
    <p:extLst>
      <p:ext uri="{BB962C8B-B14F-4D97-AF65-F5344CB8AC3E}">
        <p14:creationId xmlns:p14="http://schemas.microsoft.com/office/powerpoint/2010/main" val="3991226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13</a:t>
            </a:fld>
            <a:endParaRPr lang="cs-CZ"/>
          </a:p>
        </p:txBody>
      </p:sp>
    </p:spTree>
    <p:extLst>
      <p:ext uri="{BB962C8B-B14F-4D97-AF65-F5344CB8AC3E}">
        <p14:creationId xmlns:p14="http://schemas.microsoft.com/office/powerpoint/2010/main" val="385304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14</a:t>
            </a:fld>
            <a:endParaRPr lang="cs-CZ"/>
          </a:p>
        </p:txBody>
      </p:sp>
    </p:spTree>
    <p:extLst>
      <p:ext uri="{BB962C8B-B14F-4D97-AF65-F5344CB8AC3E}">
        <p14:creationId xmlns:p14="http://schemas.microsoft.com/office/powerpoint/2010/main" val="2543824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15</a:t>
            </a:fld>
            <a:endParaRPr lang="cs-CZ"/>
          </a:p>
        </p:txBody>
      </p:sp>
    </p:spTree>
    <p:extLst>
      <p:ext uri="{BB962C8B-B14F-4D97-AF65-F5344CB8AC3E}">
        <p14:creationId xmlns:p14="http://schemas.microsoft.com/office/powerpoint/2010/main" val="168120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5</a:t>
            </a:fld>
            <a:endParaRPr lang="cs-CZ"/>
          </a:p>
        </p:txBody>
      </p:sp>
    </p:spTree>
    <p:extLst>
      <p:ext uri="{BB962C8B-B14F-4D97-AF65-F5344CB8AC3E}">
        <p14:creationId xmlns:p14="http://schemas.microsoft.com/office/powerpoint/2010/main" val="298002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6</a:t>
            </a:fld>
            <a:endParaRPr lang="cs-CZ"/>
          </a:p>
        </p:txBody>
      </p:sp>
    </p:spTree>
    <p:extLst>
      <p:ext uri="{BB962C8B-B14F-4D97-AF65-F5344CB8AC3E}">
        <p14:creationId xmlns:p14="http://schemas.microsoft.com/office/powerpoint/2010/main" val="2379752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7</a:t>
            </a:fld>
            <a:endParaRPr lang="cs-CZ"/>
          </a:p>
        </p:txBody>
      </p:sp>
    </p:spTree>
    <p:extLst>
      <p:ext uri="{BB962C8B-B14F-4D97-AF65-F5344CB8AC3E}">
        <p14:creationId xmlns:p14="http://schemas.microsoft.com/office/powerpoint/2010/main" val="1750962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8</a:t>
            </a:fld>
            <a:endParaRPr lang="cs-CZ"/>
          </a:p>
        </p:txBody>
      </p:sp>
    </p:spTree>
    <p:extLst>
      <p:ext uri="{BB962C8B-B14F-4D97-AF65-F5344CB8AC3E}">
        <p14:creationId xmlns:p14="http://schemas.microsoft.com/office/powerpoint/2010/main" val="1405930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9</a:t>
            </a:fld>
            <a:endParaRPr lang="cs-CZ"/>
          </a:p>
        </p:txBody>
      </p:sp>
    </p:spTree>
    <p:extLst>
      <p:ext uri="{BB962C8B-B14F-4D97-AF65-F5344CB8AC3E}">
        <p14:creationId xmlns:p14="http://schemas.microsoft.com/office/powerpoint/2010/main" val="951263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10</a:t>
            </a:fld>
            <a:endParaRPr lang="cs-CZ"/>
          </a:p>
        </p:txBody>
      </p:sp>
    </p:spTree>
    <p:extLst>
      <p:ext uri="{BB962C8B-B14F-4D97-AF65-F5344CB8AC3E}">
        <p14:creationId xmlns:p14="http://schemas.microsoft.com/office/powerpoint/2010/main" val="3434594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11</a:t>
            </a:fld>
            <a:endParaRPr lang="cs-CZ"/>
          </a:p>
        </p:txBody>
      </p:sp>
    </p:spTree>
    <p:extLst>
      <p:ext uri="{BB962C8B-B14F-4D97-AF65-F5344CB8AC3E}">
        <p14:creationId xmlns:p14="http://schemas.microsoft.com/office/powerpoint/2010/main" val="162799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12</a:t>
            </a:fld>
            <a:endParaRPr lang="cs-CZ"/>
          </a:p>
        </p:txBody>
      </p:sp>
    </p:spTree>
    <p:extLst>
      <p:ext uri="{BB962C8B-B14F-4D97-AF65-F5344CB8AC3E}">
        <p14:creationId xmlns:p14="http://schemas.microsoft.com/office/powerpoint/2010/main" val="2422210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tx2"/>
        </a:solidFill>
        <a:effectLst/>
      </p:bgPr>
    </p:bg>
    <p:spTree>
      <p:nvGrpSpPr>
        <p:cNvPr id="1" name=""/>
        <p:cNvGrpSpPr/>
        <p:nvPr/>
      </p:nvGrpSpPr>
      <p:grpSpPr>
        <a:xfrm>
          <a:off x="0" y="0"/>
          <a:ext cx="0" cy="0"/>
          <a:chOff x="0" y="0"/>
          <a:chExt cx="0" cy="0"/>
        </a:xfrm>
      </p:grpSpPr>
      <p:sp>
        <p:nvSpPr>
          <p:cNvPr id="7" name="Zástupný symbol obrázku 8">
            <a:extLst>
              <a:ext uri="{FF2B5EF4-FFF2-40B4-BE49-F238E27FC236}">
                <a16:creationId xmlns:a16="http://schemas.microsoft.com/office/drawing/2014/main" id="{F78CCC94-8FFE-71AB-D69B-D562C8A46800}"/>
              </a:ext>
            </a:extLst>
          </p:cNvPr>
          <p:cNvSpPr>
            <a:spLocks noGrp="1"/>
          </p:cNvSpPr>
          <p:nvPr>
            <p:ph type="pic" sz="quarter" idx="10" hasCustomPrompt="1"/>
          </p:nvPr>
        </p:nvSpPr>
        <p:spPr>
          <a:xfrm>
            <a:off x="0" y="0"/>
            <a:ext cx="4572000" cy="5143500"/>
          </a:xfrm>
          <a:prstGeom prst="rect">
            <a:avLst/>
          </a:prstGeom>
        </p:spPr>
        <p:txBody>
          <a:bodyPr/>
          <a:lstStyle>
            <a:lvl1pPr marL="0" indent="0" algn="ctr">
              <a:buFontTx/>
              <a:buNone/>
              <a:defRPr>
                <a:solidFill>
                  <a:schemeClr val="bg1"/>
                </a:solidFill>
              </a:defRPr>
            </a:lvl1pPr>
          </a:lstStyle>
          <a:p>
            <a:r>
              <a:rPr lang="cs-CZ"/>
              <a:t>Insert a </a:t>
            </a:r>
            <a:r>
              <a:rPr lang="cs-CZ" err="1"/>
              <a:t>photo</a:t>
            </a:r>
            <a:r>
              <a:rPr lang="cs-CZ"/>
              <a:t> </a:t>
            </a:r>
            <a:r>
              <a:rPr lang="cs-CZ" err="1"/>
              <a:t>here</a:t>
            </a:r>
            <a:endParaRPr lang="cs-CZ"/>
          </a:p>
        </p:txBody>
      </p:sp>
      <p:pic>
        <p:nvPicPr>
          <p:cNvPr id="8" name="Grafický objekt 7">
            <a:extLst>
              <a:ext uri="{FF2B5EF4-FFF2-40B4-BE49-F238E27FC236}">
                <a16:creationId xmlns:a16="http://schemas.microsoft.com/office/drawing/2014/main" id="{51EF8D15-0631-1130-F51F-666FCB99F1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9637" y="4165420"/>
            <a:ext cx="876300" cy="460735"/>
          </a:xfrm>
          <a:prstGeom prst="rect">
            <a:avLst/>
          </a:prstGeom>
        </p:spPr>
      </p:pic>
      <p:pic>
        <p:nvPicPr>
          <p:cNvPr id="9" name="Grafický objekt 8">
            <a:extLst>
              <a:ext uri="{FF2B5EF4-FFF2-40B4-BE49-F238E27FC236}">
                <a16:creationId xmlns:a16="http://schemas.microsoft.com/office/drawing/2014/main" id="{93B0357C-B67A-0DC5-F5AA-04AFFC63F3E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08304" y="4332142"/>
            <a:ext cx="1224136" cy="336037"/>
          </a:xfrm>
          <a:prstGeom prst="rect">
            <a:avLst/>
          </a:prstGeom>
        </p:spPr>
      </p:pic>
      <p:sp>
        <p:nvSpPr>
          <p:cNvPr id="11" name="Zástupný nadpis 1">
            <a:extLst>
              <a:ext uri="{FF2B5EF4-FFF2-40B4-BE49-F238E27FC236}">
                <a16:creationId xmlns:a16="http://schemas.microsoft.com/office/drawing/2014/main" id="{CB3F60C6-5C58-2C89-E4F4-1B9D5E338A8A}"/>
              </a:ext>
            </a:extLst>
          </p:cNvPr>
          <p:cNvSpPr>
            <a:spLocks noGrp="1"/>
          </p:cNvSpPr>
          <p:nvPr>
            <p:ph type="title" hasCustomPrompt="1"/>
          </p:nvPr>
        </p:nvSpPr>
        <p:spPr>
          <a:xfrm>
            <a:off x="5003800" y="274638"/>
            <a:ext cx="3511550" cy="712936"/>
          </a:xfrm>
          <a:prstGeom prst="rect">
            <a:avLst/>
          </a:prstGeom>
        </p:spPr>
        <p:txBody>
          <a:bodyPr vert="horz" lIns="0" tIns="0" rIns="0" bIns="0" rtlCol="0" anchor="t" anchorCtr="0">
            <a:noAutofit/>
          </a:bodyPr>
          <a:lstStyle>
            <a:lvl1pPr>
              <a:defRPr>
                <a:solidFill>
                  <a:schemeClr val="bg1"/>
                </a:solidFill>
              </a:defRPr>
            </a:lvl1pPr>
          </a:lstStyle>
          <a:p>
            <a:r>
              <a:rPr lang="en-US"/>
              <a:t>Main title of the </a:t>
            </a:r>
            <a:r>
              <a:rPr lang="en-US" err="1"/>
              <a:t>presentatio</a:t>
            </a:r>
            <a:r>
              <a:rPr lang="cs-CZ"/>
              <a:t>n</a:t>
            </a:r>
            <a:r>
              <a:rPr lang="en-US"/>
              <a:t>
</a:t>
            </a:r>
            <a:endParaRPr lang="cs-CZ"/>
          </a:p>
        </p:txBody>
      </p:sp>
      <p:sp>
        <p:nvSpPr>
          <p:cNvPr id="12" name="Podnadpis 2">
            <a:extLst>
              <a:ext uri="{FF2B5EF4-FFF2-40B4-BE49-F238E27FC236}">
                <a16:creationId xmlns:a16="http://schemas.microsoft.com/office/drawing/2014/main" id="{816000BA-B16D-1E0E-140A-017DF885395D}"/>
              </a:ext>
            </a:extLst>
          </p:cNvPr>
          <p:cNvSpPr>
            <a:spLocks noGrp="1"/>
          </p:cNvSpPr>
          <p:nvPr>
            <p:ph type="subTitle" idx="1" hasCustomPrompt="1"/>
          </p:nvPr>
        </p:nvSpPr>
        <p:spPr>
          <a:xfrm>
            <a:off x="5007314" y="1347788"/>
            <a:ext cx="3511550" cy="2232248"/>
          </a:xfrm>
          <a:prstGeom prst="rect">
            <a:avLst/>
          </a:prstGeom>
        </p:spPr>
        <p:txBody>
          <a:bodyPr lIns="0" tIns="0" rIns="0" bIns="0" anchor="t" anchorCtr="0">
            <a:noAutofit/>
          </a:bodyPr>
          <a:lstStyle>
            <a:lvl1pPr marL="0" indent="0" algn="l">
              <a:lnSpc>
                <a:spcPts val="2100"/>
              </a:lnSpc>
              <a:spcBef>
                <a:spcPts val="750"/>
              </a:spcBef>
              <a:spcAft>
                <a:spcPts val="0"/>
              </a:spcAft>
              <a:buNone/>
              <a:defRPr sz="1900" b="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Short description of the presentation. Insert a photo on the left.</a:t>
            </a:r>
            <a:endParaRPr lang="cs-CZ"/>
          </a:p>
        </p:txBody>
      </p:sp>
    </p:spTree>
    <p:extLst>
      <p:ext uri="{BB962C8B-B14F-4D97-AF65-F5344CB8AC3E}">
        <p14:creationId xmlns:p14="http://schemas.microsoft.com/office/powerpoint/2010/main" val="2683602311"/>
      </p:ext>
    </p:extLst>
  </p:cSld>
  <p:clrMapOvr>
    <a:masterClrMapping/>
  </p:clrMapOvr>
  <p:extLst>
    <p:ext uri="{DCECCB84-F9BA-43D5-87BE-67443E8EF086}">
      <p15:sldGuideLst xmlns:p15="http://schemas.microsoft.com/office/powerpoint/2012/main">
        <p15:guide id="2" orient="horz" pos="2917" userDrawn="1">
          <p15:clr>
            <a:srgbClr val="FBAE40"/>
          </p15:clr>
        </p15:guide>
        <p15:guide id="3" pos="2880" userDrawn="1">
          <p15:clr>
            <a:srgbClr val="FBAE40"/>
          </p15:clr>
        </p15:guide>
        <p15:guide id="4" pos="3152" userDrawn="1">
          <p15:clr>
            <a:srgbClr val="FBAE40"/>
          </p15:clr>
        </p15:guide>
        <p15:guide id="5" pos="5371" userDrawn="1">
          <p15:clr>
            <a:srgbClr val="FBAE40"/>
          </p15:clr>
        </p15:guide>
        <p15:guide id="6" orient="horz" pos="164" userDrawn="1">
          <p15:clr>
            <a:srgbClr val="FBAE40"/>
          </p15:clr>
        </p15:guide>
        <p15:guide id="7" orient="horz" pos="84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adpis a tex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206608-AE9A-A75F-AE7A-20E6D38908C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Autofit/>
          </a:bodyPr>
          <a:lstStyle/>
          <a:p>
            <a:r>
              <a:rPr lang="en-US"/>
              <a:t>Click to edit Master title style</a:t>
            </a:r>
          </a:p>
        </p:txBody>
      </p:sp>
      <p:sp>
        <p:nvSpPr>
          <p:cNvPr id="7" name="Zástupný obsah 2">
            <a:extLst>
              <a:ext uri="{FF2B5EF4-FFF2-40B4-BE49-F238E27FC236}">
                <a16:creationId xmlns:a16="http://schemas.microsoft.com/office/drawing/2014/main" id="{5493E355-575D-40CE-56E2-0C23E59221AF}"/>
              </a:ext>
            </a:extLst>
          </p:cNvPr>
          <p:cNvSpPr>
            <a:spLocks noGrp="1"/>
          </p:cNvSpPr>
          <p:nvPr>
            <p:ph sz="quarter" idx="13" hasCustomPrompt="1"/>
          </p:nvPr>
        </p:nvSpPr>
        <p:spPr>
          <a:xfrm>
            <a:off x="617537" y="1369219"/>
            <a:ext cx="7902575" cy="3263504"/>
          </a:xfrm>
          <a:prstGeom prst="rect">
            <a:avLst/>
          </a:prstGeom>
        </p:spPr>
        <p:txBody>
          <a:bodyPr>
            <a:noAutofit/>
          </a:bodyPr>
          <a:lstStyle>
            <a:lvl1pPr>
              <a:defRPr/>
            </a:lvl1pPr>
          </a:lstStyle>
          <a:p>
            <a:pPr lvl="0"/>
            <a:r>
              <a:rPr lang="cs-CZ" err="1"/>
              <a:t>Click</a:t>
            </a:r>
            <a:r>
              <a:rPr lang="cs-CZ"/>
              <a:t> to insert text</a:t>
            </a:r>
          </a:p>
        </p:txBody>
      </p:sp>
    </p:spTree>
    <p:extLst>
      <p:ext uri="{BB962C8B-B14F-4D97-AF65-F5344CB8AC3E}">
        <p14:creationId xmlns:p14="http://schemas.microsoft.com/office/powerpoint/2010/main" val="168442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Nadpis a dva typy obsahu">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A9DAD3F-49C9-1BF5-1E17-969702A6904D}"/>
              </a:ext>
            </a:extLst>
          </p:cNvPr>
          <p:cNvSpPr>
            <a:spLocks noGrp="1"/>
          </p:cNvSpPr>
          <p:nvPr>
            <p:ph sz="quarter" idx="13" hasCustomPrompt="1"/>
          </p:nvPr>
        </p:nvSpPr>
        <p:spPr>
          <a:xfrm>
            <a:off x="617538" y="1369219"/>
            <a:ext cx="3865562" cy="3263504"/>
          </a:xfrm>
          <a:prstGeom prst="rect">
            <a:avLst/>
          </a:prstGeom>
        </p:spPr>
        <p:txBody>
          <a:bodyPr>
            <a:noAutofit/>
          </a:bodyPr>
          <a:lstStyle>
            <a:lvl1pPr>
              <a:defRPr/>
            </a:lvl1pPr>
          </a:lstStyle>
          <a:p>
            <a:pPr lvl="0"/>
            <a:r>
              <a:rPr lang="en-US"/>
              <a:t>Insert a photo or other image content</a:t>
            </a:r>
            <a:endParaRPr lang="cs-CZ"/>
          </a:p>
        </p:txBody>
      </p:sp>
      <p:sp>
        <p:nvSpPr>
          <p:cNvPr id="2" name="Title Placeholder 1">
            <a:extLst>
              <a:ext uri="{FF2B5EF4-FFF2-40B4-BE49-F238E27FC236}">
                <a16:creationId xmlns:a16="http://schemas.microsoft.com/office/drawing/2014/main" id="{D8796925-8370-3F14-E72B-C569A3B98B2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Autofit/>
          </a:bodyPr>
          <a:lstStyle/>
          <a:p>
            <a:r>
              <a:rPr lang="en-US"/>
              <a:t>Click to edit Master title style</a:t>
            </a:r>
          </a:p>
        </p:txBody>
      </p:sp>
      <p:sp>
        <p:nvSpPr>
          <p:cNvPr id="5" name="Zástupný obsah 2">
            <a:extLst>
              <a:ext uri="{FF2B5EF4-FFF2-40B4-BE49-F238E27FC236}">
                <a16:creationId xmlns:a16="http://schemas.microsoft.com/office/drawing/2014/main" id="{DDDFA553-4890-5B5E-2F8F-3BE3CA02A476}"/>
              </a:ext>
            </a:extLst>
          </p:cNvPr>
          <p:cNvSpPr>
            <a:spLocks noGrp="1"/>
          </p:cNvSpPr>
          <p:nvPr>
            <p:ph sz="quarter" idx="14" hasCustomPrompt="1"/>
          </p:nvPr>
        </p:nvSpPr>
        <p:spPr>
          <a:xfrm>
            <a:off x="4660902" y="1369219"/>
            <a:ext cx="3865562" cy="3263504"/>
          </a:xfrm>
          <a:prstGeom prst="rect">
            <a:avLst/>
          </a:prstGeom>
        </p:spPr>
        <p:txBody>
          <a:bodyPr>
            <a:noAutofit/>
          </a:bodyPr>
          <a:lstStyle>
            <a:lvl1pPr>
              <a:defRPr/>
            </a:lvl1pPr>
          </a:lstStyle>
          <a:p>
            <a:pPr lvl="0"/>
            <a:r>
              <a:rPr lang="cs-CZ"/>
              <a:t>Insert text</a:t>
            </a:r>
          </a:p>
        </p:txBody>
      </p:sp>
    </p:spTree>
    <p:extLst>
      <p:ext uri="{BB962C8B-B14F-4D97-AF65-F5344CB8AC3E}">
        <p14:creationId xmlns:p14="http://schemas.microsoft.com/office/powerpoint/2010/main" val="430579942"/>
      </p:ext>
    </p:extLst>
  </p:cSld>
  <p:clrMapOvr>
    <a:masterClrMapping/>
  </p:clrMapOvr>
  <p:extLst>
    <p:ext uri="{DCECCB84-F9BA-43D5-87BE-67443E8EF086}">
      <p15:sldGuideLst xmlns:p15="http://schemas.microsoft.com/office/powerpoint/2012/main">
        <p15:guide id="2" pos="2824" userDrawn="1">
          <p15:clr>
            <a:srgbClr val="FBAE40"/>
          </p15:clr>
        </p15:guide>
        <p15:guide id="3" pos="29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va typy obsahu nad sebou">
    <p:spTree>
      <p:nvGrpSpPr>
        <p:cNvPr id="1" name=""/>
        <p:cNvGrpSpPr/>
        <p:nvPr/>
      </p:nvGrpSpPr>
      <p:grpSpPr>
        <a:xfrm>
          <a:off x="0" y="0"/>
          <a:ext cx="0" cy="0"/>
          <a:chOff x="0" y="0"/>
          <a:chExt cx="0" cy="0"/>
        </a:xfrm>
      </p:grpSpPr>
      <p:sp>
        <p:nvSpPr>
          <p:cNvPr id="4" name="Zástupný obsah 3">
            <a:extLst>
              <a:ext uri="{FF2B5EF4-FFF2-40B4-BE49-F238E27FC236}">
                <a16:creationId xmlns:a16="http://schemas.microsoft.com/office/drawing/2014/main" id="{13210DE9-D9AE-884A-BBEA-3C9AD1920E10}"/>
              </a:ext>
            </a:extLst>
          </p:cNvPr>
          <p:cNvSpPr>
            <a:spLocks noGrp="1"/>
          </p:cNvSpPr>
          <p:nvPr>
            <p:ph sz="quarter" idx="14" hasCustomPrompt="1"/>
          </p:nvPr>
        </p:nvSpPr>
        <p:spPr>
          <a:xfrm>
            <a:off x="617538" y="2859781"/>
            <a:ext cx="7902575" cy="1778893"/>
          </a:xfrm>
          <a:prstGeom prst="rect">
            <a:avLst/>
          </a:prstGeom>
        </p:spPr>
        <p:txBody>
          <a:bodyPr/>
          <a:lstStyle>
            <a:lvl1pPr>
              <a:defRPr/>
            </a:lvl1pPr>
          </a:lstStyle>
          <a:p>
            <a:pPr lvl="0"/>
            <a:r>
              <a:rPr lang="cs-CZ" err="1"/>
              <a:t>Click</a:t>
            </a:r>
            <a:r>
              <a:rPr lang="cs-CZ"/>
              <a:t> to insert </a:t>
            </a:r>
            <a:r>
              <a:rPr lang="cs-CZ" err="1"/>
              <a:t>content</a:t>
            </a:r>
            <a:endParaRPr lang="cs-CZ"/>
          </a:p>
        </p:txBody>
      </p:sp>
      <p:sp>
        <p:nvSpPr>
          <p:cNvPr id="2" name="Title Placeholder 1">
            <a:extLst>
              <a:ext uri="{FF2B5EF4-FFF2-40B4-BE49-F238E27FC236}">
                <a16:creationId xmlns:a16="http://schemas.microsoft.com/office/drawing/2014/main" id="{09A85B5E-EAA2-978F-9316-F1BC8DFA5B1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Autofit/>
          </a:bodyPr>
          <a:lstStyle/>
          <a:p>
            <a:r>
              <a:rPr lang="en-US"/>
              <a:t>Click to edit Master title style</a:t>
            </a:r>
          </a:p>
        </p:txBody>
      </p:sp>
      <p:sp>
        <p:nvSpPr>
          <p:cNvPr id="6" name="Zástupný obsah 3">
            <a:extLst>
              <a:ext uri="{FF2B5EF4-FFF2-40B4-BE49-F238E27FC236}">
                <a16:creationId xmlns:a16="http://schemas.microsoft.com/office/drawing/2014/main" id="{7F0AF5C7-21D6-D136-EEEA-F3B375A74552}"/>
              </a:ext>
            </a:extLst>
          </p:cNvPr>
          <p:cNvSpPr>
            <a:spLocks noGrp="1"/>
          </p:cNvSpPr>
          <p:nvPr>
            <p:ph sz="quarter" idx="15" hasCustomPrompt="1"/>
          </p:nvPr>
        </p:nvSpPr>
        <p:spPr>
          <a:xfrm>
            <a:off x="621158" y="1369219"/>
            <a:ext cx="7902575" cy="1381919"/>
          </a:xfrm>
          <a:prstGeom prst="rect">
            <a:avLst/>
          </a:prstGeom>
        </p:spPr>
        <p:txBody>
          <a:bodyPr/>
          <a:lstStyle>
            <a:lvl1pPr>
              <a:defRPr/>
            </a:lvl1pPr>
          </a:lstStyle>
          <a:p>
            <a:pPr lvl="0"/>
            <a:r>
              <a:rPr lang="cs-CZ"/>
              <a:t>Insert text</a:t>
            </a:r>
          </a:p>
        </p:txBody>
      </p:sp>
    </p:spTree>
    <p:extLst>
      <p:ext uri="{BB962C8B-B14F-4D97-AF65-F5344CB8AC3E}">
        <p14:creationId xmlns:p14="http://schemas.microsoft.com/office/powerpoint/2010/main" val="2049927523"/>
      </p:ext>
    </p:extLst>
  </p:cSld>
  <p:clrMapOvr>
    <a:masterClrMapping/>
  </p:clrMapOvr>
  <p:extLst>
    <p:ext uri="{DCECCB84-F9BA-43D5-87BE-67443E8EF086}">
      <p15:sldGuideLst xmlns:p15="http://schemas.microsoft.com/office/powerpoint/2012/main">
        <p15:guide id="1" orient="horz" pos="1801" userDrawn="1">
          <p15:clr>
            <a:srgbClr val="FBAE40"/>
          </p15:clr>
        </p15:guide>
        <p15:guide id="3" orient="horz" pos="173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ředěl kapitoly">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60130376-EB7A-3A58-AFFB-D25218376E9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7800" y="3897133"/>
            <a:ext cx="1351912" cy="710799"/>
          </a:xfrm>
          <a:prstGeom prst="rect">
            <a:avLst/>
          </a:prstGeom>
        </p:spPr>
      </p:pic>
      <p:pic>
        <p:nvPicPr>
          <p:cNvPr id="7" name="Grafický objekt 6">
            <a:extLst>
              <a:ext uri="{FF2B5EF4-FFF2-40B4-BE49-F238E27FC236}">
                <a16:creationId xmlns:a16="http://schemas.microsoft.com/office/drawing/2014/main" id="{1461B4B6-2A06-EF0F-F825-9C66808F17B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20272" y="4252533"/>
            <a:ext cx="1512168" cy="415105"/>
          </a:xfrm>
          <a:prstGeom prst="rect">
            <a:avLst/>
          </a:prstGeom>
        </p:spPr>
      </p:pic>
      <p:sp>
        <p:nvSpPr>
          <p:cNvPr id="8" name="Nadpis 1">
            <a:extLst>
              <a:ext uri="{FF2B5EF4-FFF2-40B4-BE49-F238E27FC236}">
                <a16:creationId xmlns:a16="http://schemas.microsoft.com/office/drawing/2014/main" id="{04D3D079-17CC-C6DF-1339-BE5A3F7E8306}"/>
              </a:ext>
            </a:extLst>
          </p:cNvPr>
          <p:cNvSpPr>
            <a:spLocks noGrp="1"/>
          </p:cNvSpPr>
          <p:nvPr>
            <p:ph type="ctrTitle" hasCustomPrompt="1"/>
          </p:nvPr>
        </p:nvSpPr>
        <p:spPr>
          <a:xfrm>
            <a:off x="617538" y="260350"/>
            <a:ext cx="5466630" cy="2160000"/>
          </a:xfrm>
        </p:spPr>
        <p:txBody>
          <a:bodyPr lIns="0" tIns="72000" rIns="0" bIns="0" anchor="t" anchorCtr="0">
            <a:noAutofit/>
          </a:bodyPr>
          <a:lstStyle>
            <a:lvl1pPr algn="l">
              <a:lnSpc>
                <a:spcPct val="80000"/>
              </a:lnSpc>
              <a:defRPr sz="3200" b="1">
                <a:solidFill>
                  <a:schemeClr val="bg1"/>
                </a:solidFill>
              </a:defRPr>
            </a:lvl1pPr>
          </a:lstStyle>
          <a:p>
            <a:r>
              <a:rPr lang="cs-CZ" noProof="0" err="1"/>
              <a:t>Forepart</a:t>
            </a:r>
            <a:r>
              <a:rPr lang="cs-CZ" noProof="0"/>
              <a:t>/New </a:t>
            </a:r>
            <a:r>
              <a:rPr lang="cs-CZ" noProof="0" err="1"/>
              <a:t>Chapter</a:t>
            </a:r>
            <a:endParaRPr lang="en-US" noProof="0"/>
          </a:p>
        </p:txBody>
      </p:sp>
    </p:spTree>
    <p:extLst>
      <p:ext uri="{BB962C8B-B14F-4D97-AF65-F5344CB8AC3E}">
        <p14:creationId xmlns:p14="http://schemas.microsoft.com/office/powerpoint/2010/main" val="2921694780"/>
      </p:ext>
    </p:extLst>
  </p:cSld>
  <p:clrMapOvr>
    <a:masterClrMapping/>
  </p:clrMapOvr>
  <p:extLst>
    <p:ext uri="{DCECCB84-F9BA-43D5-87BE-67443E8EF086}">
      <p15:sldGuideLst xmlns:p15="http://schemas.microsoft.com/office/powerpoint/2012/main">
        <p15:guide id="1" pos="385" userDrawn="1">
          <p15:clr>
            <a:srgbClr val="FBAE40"/>
          </p15:clr>
        </p15:guide>
        <p15:guide id="2" orient="horz" pos="2903" userDrawn="1">
          <p15:clr>
            <a:srgbClr val="FBAE40"/>
          </p15:clr>
        </p15:guide>
        <p15:guide id="3" orient="horz" pos="159" userDrawn="1">
          <p15:clr>
            <a:srgbClr val="FBAE40"/>
          </p15:clr>
        </p15:guide>
        <p15:guide id="4" pos="53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ávěrečný snímek">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E4FC6C1B-60E3-3959-41E4-0AAD8E0FBE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7800" y="3897133"/>
            <a:ext cx="1351912" cy="710799"/>
          </a:xfrm>
          <a:prstGeom prst="rect">
            <a:avLst/>
          </a:prstGeom>
        </p:spPr>
      </p:pic>
      <p:sp>
        <p:nvSpPr>
          <p:cNvPr id="4" name="Nadpis 1">
            <a:extLst>
              <a:ext uri="{FF2B5EF4-FFF2-40B4-BE49-F238E27FC236}">
                <a16:creationId xmlns:a16="http://schemas.microsoft.com/office/drawing/2014/main" id="{D75E1487-3387-D3CF-E5BE-FFBAA9E100AA}"/>
              </a:ext>
            </a:extLst>
          </p:cNvPr>
          <p:cNvSpPr>
            <a:spLocks noGrp="1"/>
          </p:cNvSpPr>
          <p:nvPr>
            <p:ph type="ctrTitle" hasCustomPrompt="1"/>
          </p:nvPr>
        </p:nvSpPr>
        <p:spPr>
          <a:xfrm>
            <a:off x="4572000" y="267494"/>
            <a:ext cx="3948113" cy="1720800"/>
          </a:xfrm>
        </p:spPr>
        <p:txBody>
          <a:bodyPr lIns="0" tIns="0" rIns="0" anchor="t" anchorCtr="0">
            <a:noAutofit/>
          </a:bodyPr>
          <a:lstStyle>
            <a:lvl1pPr algn="l">
              <a:lnSpc>
                <a:spcPct val="80000"/>
              </a:lnSpc>
              <a:defRPr sz="3200" b="1" baseline="0">
                <a:solidFill>
                  <a:schemeClr val="bg1"/>
                </a:solidFill>
              </a:defRPr>
            </a:lvl1pPr>
          </a:lstStyle>
          <a:p>
            <a:r>
              <a:rPr lang="en-US" noProof="0"/>
              <a:t>Thank you for your attention</a:t>
            </a:r>
          </a:p>
        </p:txBody>
      </p:sp>
      <p:sp>
        <p:nvSpPr>
          <p:cNvPr id="5" name="Podnadpis 2">
            <a:extLst>
              <a:ext uri="{FF2B5EF4-FFF2-40B4-BE49-F238E27FC236}">
                <a16:creationId xmlns:a16="http://schemas.microsoft.com/office/drawing/2014/main" id="{18ADC813-E2FA-3130-8591-EF02DF5D541A}"/>
              </a:ext>
            </a:extLst>
          </p:cNvPr>
          <p:cNvSpPr>
            <a:spLocks noGrp="1"/>
          </p:cNvSpPr>
          <p:nvPr>
            <p:ph type="subTitle" idx="1" hasCustomPrompt="1"/>
          </p:nvPr>
        </p:nvSpPr>
        <p:spPr>
          <a:xfrm>
            <a:off x="4586487" y="3011190"/>
            <a:ext cx="3933626" cy="1648792"/>
          </a:xfrm>
          <a:prstGeom prst="rect">
            <a:avLst/>
          </a:prstGeom>
        </p:spPr>
        <p:txBody>
          <a:bodyPr lIns="0" tIns="0" rIns="0" bIns="0" anchor="b" anchorCtr="0">
            <a:noAutofit/>
          </a:bodyPr>
          <a:lstStyle>
            <a:lvl1pPr marL="0" indent="0" algn="l">
              <a:lnSpc>
                <a:spcPts val="2100"/>
              </a:lnSpc>
              <a:spcBef>
                <a:spcPts val="560"/>
              </a:spcBef>
              <a:spcAft>
                <a:spcPts val="0"/>
              </a:spcAft>
              <a:buNone/>
              <a:defRPr sz="1900" b="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noProof="0" err="1"/>
              <a:t>Presenter</a:t>
            </a:r>
            <a:r>
              <a:rPr lang="cs-CZ" noProof="0"/>
              <a:t> </a:t>
            </a:r>
            <a:r>
              <a:rPr lang="cs-CZ" noProof="0" err="1"/>
              <a:t>contact</a:t>
            </a:r>
            <a:endParaRPr lang="en-US" noProof="0"/>
          </a:p>
        </p:txBody>
      </p:sp>
    </p:spTree>
    <p:extLst>
      <p:ext uri="{BB962C8B-B14F-4D97-AF65-F5344CB8AC3E}">
        <p14:creationId xmlns:p14="http://schemas.microsoft.com/office/powerpoint/2010/main" val="169012604"/>
      </p:ext>
    </p:extLst>
  </p:cSld>
  <p:clrMapOvr>
    <a:masterClrMapping/>
  </p:clrMapOvr>
  <p:extLst>
    <p:ext uri="{DCECCB84-F9BA-43D5-87BE-67443E8EF086}">
      <p15:sldGuideLst xmlns:p15="http://schemas.microsoft.com/office/powerpoint/2012/main">
        <p15:guide id="1" pos="2880" userDrawn="1">
          <p15:clr>
            <a:srgbClr val="FBAE40"/>
          </p15:clr>
        </p15:guide>
        <p15:guide id="2" pos="5376" userDrawn="1">
          <p15:clr>
            <a:srgbClr val="FBAE40"/>
          </p15:clr>
        </p15:guide>
        <p15:guide id="3" orient="horz" pos="2908" userDrawn="1">
          <p15:clr>
            <a:srgbClr val="FBAE40"/>
          </p15:clr>
        </p15:guide>
        <p15:guide id="4" orient="horz" pos="159" userDrawn="1">
          <p15:clr>
            <a:srgbClr val="FBAE40"/>
          </p15:clr>
        </p15:guide>
        <p15:guide id="5" pos="38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Autofit/>
          </a:bodyPr>
          <a:lstStyle/>
          <a:p>
            <a:r>
              <a:rPr lang="en-US"/>
              <a:t>Click to edit the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Autofit/>
          </a:bodyPr>
          <a:lstStyle/>
          <a:p>
            <a:pPr lvl="0"/>
            <a:r>
              <a:rPr lang="en-US"/>
              <a:t>Click to edit the text styles in the template.</a:t>
            </a:r>
            <a:endParaRPr lang="cs-CZ"/>
          </a:p>
        </p:txBody>
      </p:sp>
      <p:sp>
        <p:nvSpPr>
          <p:cNvPr id="8" name="Zástupný symbol pro číslo snímku 5">
            <a:extLst>
              <a:ext uri="{FF2B5EF4-FFF2-40B4-BE49-F238E27FC236}">
                <a16:creationId xmlns:a16="http://schemas.microsoft.com/office/drawing/2014/main" id="{543CE8FC-6D73-13F3-F1FA-E2F2DEE373DC}"/>
              </a:ext>
            </a:extLst>
          </p:cNvPr>
          <p:cNvSpPr txBox="1">
            <a:spLocks/>
          </p:cNvSpPr>
          <p:nvPr userDrawn="1"/>
        </p:nvSpPr>
        <p:spPr>
          <a:xfrm>
            <a:off x="6444208" y="4766469"/>
            <a:ext cx="2057400" cy="2746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E6E2B87-0D50-46BB-BBF7-554743404521}" type="slidenum">
              <a:rPr lang="cs-CZ" sz="600" smtClean="0">
                <a:solidFill>
                  <a:schemeClr val="tx2"/>
                </a:solidFill>
              </a:rPr>
              <a:pPr/>
              <a:t>‹#›</a:t>
            </a:fld>
            <a:endParaRPr lang="cs-CZ" sz="600">
              <a:solidFill>
                <a:schemeClr val="tx2"/>
              </a:solidFill>
            </a:endParaRPr>
          </a:p>
        </p:txBody>
      </p:sp>
      <p:sp>
        <p:nvSpPr>
          <p:cNvPr id="9" name="Zástupný symbol pro číslo snímku 5">
            <a:extLst>
              <a:ext uri="{FF2B5EF4-FFF2-40B4-BE49-F238E27FC236}">
                <a16:creationId xmlns:a16="http://schemas.microsoft.com/office/drawing/2014/main" id="{FD699E45-CCF4-FD9F-83F7-C643511A38EF}"/>
              </a:ext>
            </a:extLst>
          </p:cNvPr>
          <p:cNvSpPr txBox="1">
            <a:spLocks/>
          </p:cNvSpPr>
          <p:nvPr userDrawn="1"/>
        </p:nvSpPr>
        <p:spPr>
          <a:xfrm>
            <a:off x="628650" y="4766469"/>
            <a:ext cx="2057400" cy="274637"/>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00">
                <a:solidFill>
                  <a:schemeClr val="tx2"/>
                </a:solidFill>
              </a:rPr>
              <a:t>Communication and Advocacy</a:t>
            </a:r>
            <a:endParaRPr lang="cs-CZ" sz="600">
              <a:solidFill>
                <a:schemeClr val="tx2"/>
              </a:solidFill>
            </a:endParaRPr>
          </a:p>
        </p:txBody>
      </p:sp>
      <p:sp>
        <p:nvSpPr>
          <p:cNvPr id="4" name="Obdélník 3">
            <a:extLst>
              <a:ext uri="{FF2B5EF4-FFF2-40B4-BE49-F238E27FC236}">
                <a16:creationId xmlns:a16="http://schemas.microsoft.com/office/drawing/2014/main" id="{2AE02F9C-2B41-2ACE-85AD-2082E2228E84}"/>
              </a:ext>
            </a:extLst>
          </p:cNvPr>
          <p:cNvSpPr/>
          <p:nvPr userDrawn="1"/>
        </p:nvSpPr>
        <p:spPr>
          <a:xfrm>
            <a:off x="9036496" y="0"/>
            <a:ext cx="107504" cy="5143500"/>
          </a:xfrm>
          <a:prstGeom prst="rect">
            <a:avLst/>
          </a:prstGeom>
          <a:solidFill>
            <a:srgbClr val="FF33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solidFill>
                <a:srgbClr val="FF3300"/>
              </a:solidFill>
              <a:highlight>
                <a:srgbClr val="FFFFFF"/>
              </a:highlight>
            </a:endParaRPr>
          </a:p>
        </p:txBody>
      </p:sp>
    </p:spTree>
    <p:extLst>
      <p:ext uri="{BB962C8B-B14F-4D97-AF65-F5344CB8AC3E}">
        <p14:creationId xmlns:p14="http://schemas.microsoft.com/office/powerpoint/2010/main" val="4161170891"/>
      </p:ext>
    </p:extLst>
  </p:cSld>
  <p:clrMap bg1="lt1" tx1="dk1" bg2="lt2" tx2="dk2" accent1="accent1" accent2="accent2" accent3="accent3" accent4="accent4" accent5="accent5" accent6="accent6" hlink="hlink" folHlink="folHlink"/>
  <p:sldLayoutIdLst>
    <p:sldLayoutId id="2147483770" r:id="rId1"/>
    <p:sldLayoutId id="2147483748" r:id="rId2"/>
    <p:sldLayoutId id="2147483766" r:id="rId3"/>
    <p:sldLayoutId id="2147483768" r:id="rId4"/>
  </p:sldLayoutIdLst>
  <p:hf sldNum="0" hdr="0" dt="0"/>
  <p:txStyles>
    <p:titleStyle>
      <a:lvl1pPr algn="l" defTabSz="685800" rtl="0" eaLnBrk="1" latinLnBrk="0" hangingPunct="1">
        <a:lnSpc>
          <a:spcPct val="80000"/>
        </a:lnSpc>
        <a:spcBef>
          <a:spcPct val="0"/>
        </a:spcBef>
        <a:buNone/>
        <a:defRPr sz="3200" b="1" kern="1200">
          <a:solidFill>
            <a:schemeClr val="tx2"/>
          </a:solidFill>
          <a:latin typeface="+mn-lt"/>
          <a:ea typeface="+mj-ea"/>
          <a:cs typeface="+mj-cs"/>
        </a:defRPr>
      </a:lvl1pPr>
    </p:titleStyle>
    <p:bodyStyle>
      <a:lvl1pPr marL="216000" indent="-216000" algn="l" defTabSz="685800" rtl="0" eaLnBrk="1" latinLnBrk="0" hangingPunct="1">
        <a:lnSpc>
          <a:spcPts val="2100"/>
        </a:lnSpc>
        <a:spcBef>
          <a:spcPts val="560"/>
        </a:spcBef>
        <a:buClr>
          <a:schemeClr val="tx2"/>
        </a:buClr>
        <a:buFont typeface="Arial" panose="020B0604020202020204" pitchFamily="34" charset="0"/>
        <a:buChar char="•"/>
        <a:defRPr sz="19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922" userDrawn="1">
          <p15:clr>
            <a:srgbClr val="F26B43"/>
          </p15:clr>
        </p15:guide>
        <p15:guide id="4" pos="389" userDrawn="1">
          <p15:clr>
            <a:srgbClr val="F26B43"/>
          </p15:clr>
        </p15:guide>
        <p15:guide id="5" pos="5367" userDrawn="1">
          <p15:clr>
            <a:srgbClr val="F26B43"/>
          </p15:clr>
        </p15:guide>
        <p15:guide id="6" orient="horz" pos="1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2862015-AC9B-C8CB-E594-E77F5ECDBD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the style.</a:t>
            </a:r>
            <a:endParaRPr lang="cs-CZ"/>
          </a:p>
        </p:txBody>
      </p:sp>
      <p:sp>
        <p:nvSpPr>
          <p:cNvPr id="3" name="Zástupný text 2">
            <a:extLst>
              <a:ext uri="{FF2B5EF4-FFF2-40B4-BE49-F238E27FC236}">
                <a16:creationId xmlns:a16="http://schemas.microsoft.com/office/drawing/2014/main" id="{DDDC164B-7365-4968-A5BD-B82D745E695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the text styles in the template.</a:t>
            </a:r>
            <a:endParaRPr lang="cs-CZ"/>
          </a:p>
          <a:p>
            <a:pPr lvl="1"/>
            <a:r>
              <a:rPr lang="cs-CZ"/>
              <a:t>Second </a:t>
            </a:r>
            <a:r>
              <a:rPr lang="cs-CZ" err="1"/>
              <a:t>level</a:t>
            </a:r>
            <a:endParaRPr lang="cs-CZ"/>
          </a:p>
          <a:p>
            <a:pPr lvl="2"/>
            <a:r>
              <a:rPr lang="cs-CZ" err="1"/>
              <a:t>Third</a:t>
            </a:r>
            <a:r>
              <a:rPr lang="cs-CZ"/>
              <a:t> </a:t>
            </a:r>
            <a:r>
              <a:rPr lang="cs-CZ" err="1"/>
              <a:t>level</a:t>
            </a:r>
            <a:endParaRPr lang="cs-CZ"/>
          </a:p>
          <a:p>
            <a:pPr lvl="3"/>
            <a:r>
              <a:rPr lang="cs-CZ" err="1"/>
              <a:t>Fourth</a:t>
            </a:r>
            <a:r>
              <a:rPr lang="cs-CZ"/>
              <a:t> </a:t>
            </a:r>
            <a:r>
              <a:rPr lang="cs-CZ" err="1"/>
              <a:t>level</a:t>
            </a:r>
            <a:endParaRPr lang="cs-CZ"/>
          </a:p>
          <a:p>
            <a:pPr lvl="4"/>
            <a:r>
              <a:rPr lang="cs-CZ" err="1"/>
              <a:t>Fifth</a:t>
            </a:r>
            <a:r>
              <a:rPr lang="cs-CZ"/>
              <a:t> </a:t>
            </a:r>
            <a:r>
              <a:rPr lang="cs-CZ" err="1"/>
              <a:t>level</a:t>
            </a:r>
            <a:endParaRPr lang="cs-CZ"/>
          </a:p>
        </p:txBody>
      </p:sp>
    </p:spTree>
    <p:extLst>
      <p:ext uri="{BB962C8B-B14F-4D97-AF65-F5344CB8AC3E}">
        <p14:creationId xmlns:p14="http://schemas.microsoft.com/office/powerpoint/2010/main" val="2007314391"/>
      </p:ext>
    </p:extLst>
  </p:cSld>
  <p:clrMap bg1="lt1" tx1="dk1" bg2="lt2" tx2="dk2" accent1="accent1" accent2="accent2" accent3="accent3" accent4="accent4" accent5="accent5" accent6="accent6" hlink="hlink" folHlink="folHlink"/>
  <p:sldLayoutIdLst>
    <p:sldLayoutId id="2147483771" r:id="rId1"/>
    <p:sldLayoutId id="2147483772" r:id="rId2"/>
  </p:sldLayoutIdLst>
  <p:txStyles>
    <p:titleStyle>
      <a:lvl1pPr algn="l" defTabSz="914400" rtl="0" eaLnBrk="1" latinLnBrk="0" hangingPunct="1">
        <a:lnSpc>
          <a:spcPct val="80000"/>
        </a:lnSpc>
        <a:spcBef>
          <a:spcPct val="0"/>
        </a:spcBef>
        <a:buNone/>
        <a:defRPr sz="3200" b="1" kern="1200">
          <a:solidFill>
            <a:schemeClr val="bg1"/>
          </a:solidFill>
          <a:latin typeface="+mn-lt"/>
          <a:ea typeface="+mj-ea"/>
          <a:cs typeface="+mj-cs"/>
        </a:defRPr>
      </a:lvl1pPr>
    </p:titleStyle>
    <p:bodyStyle>
      <a:lvl1pPr marL="0" indent="0" algn="l" defTabSz="914400" rtl="0" eaLnBrk="1" latinLnBrk="0" hangingPunct="1">
        <a:lnSpc>
          <a:spcPts val="2100"/>
        </a:lnSpc>
        <a:spcBef>
          <a:spcPts val="1000"/>
        </a:spcBef>
        <a:buFontTx/>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lovekvtisni-my.sharepoint.com/:w:/g/personal/dziiva01_pinf_cz/EcCBaCYWERtGo4QDORKASsQBXLCz8aHzyLTcw3yHGrZvTA?e=JLji9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8DFemg94uf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dailymotion.com/video/x2p0vr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5qEDFy94zh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www.youtube.com/watch?v=PIKewZLeWU8"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E5FFCFF-71BA-1A5C-9281-E380F974F063}"/>
              </a:ext>
            </a:extLst>
          </p:cNvPr>
          <p:cNvSpPr>
            <a:spLocks noGrp="1"/>
          </p:cNvSpPr>
          <p:nvPr>
            <p:ph type="title"/>
          </p:nvPr>
        </p:nvSpPr>
        <p:spPr>
          <a:xfrm>
            <a:off x="4927600" y="1231310"/>
            <a:ext cx="3511550" cy="712936"/>
          </a:xfrm>
        </p:spPr>
        <p:txBody>
          <a:bodyPr/>
          <a:lstStyle/>
          <a:p>
            <a:r>
              <a:rPr lang="en-US" dirty="0"/>
              <a:t>Introduction to </a:t>
            </a:r>
            <a:br>
              <a:rPr lang="en-US" dirty="0"/>
            </a:br>
            <a:r>
              <a:rPr lang="en-US" dirty="0"/>
              <a:t>PIN’s Updated English Language and Style Guide</a:t>
            </a:r>
            <a:br>
              <a:rPr lang="cs-CZ" dirty="0"/>
            </a:br>
            <a:br>
              <a:rPr lang="cs-CZ" dirty="0"/>
            </a:br>
            <a:br>
              <a:rPr lang="cs-CZ" dirty="0"/>
            </a:br>
            <a:br>
              <a:rPr lang="cs-CZ" dirty="0"/>
            </a:br>
            <a:r>
              <a:rPr lang="en-US" dirty="0"/>
              <a:t>
</a:t>
            </a:r>
            <a:endParaRPr lang="cs-CZ" dirty="0"/>
          </a:p>
        </p:txBody>
      </p:sp>
      <p:pic>
        <p:nvPicPr>
          <p:cNvPr id="4" name="Graphic 3" descr="Marketing">
            <a:extLst>
              <a:ext uri="{FF2B5EF4-FFF2-40B4-BE49-F238E27FC236}">
                <a16:creationId xmlns:a16="http://schemas.microsoft.com/office/drawing/2014/main" id="{6C56A262-202E-4531-831F-1A28BFF253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2375" y="3199254"/>
            <a:ext cx="914400" cy="914400"/>
          </a:xfrm>
          <a:prstGeom prst="rect">
            <a:avLst/>
          </a:prstGeom>
        </p:spPr>
      </p:pic>
      <p:pic>
        <p:nvPicPr>
          <p:cNvPr id="11" name="Picture Placeholder 10">
            <a:extLst>
              <a:ext uri="{FF2B5EF4-FFF2-40B4-BE49-F238E27FC236}">
                <a16:creationId xmlns:a16="http://schemas.microsoft.com/office/drawing/2014/main" id="{CA3619EC-E78C-48A2-9B94-9D46A7C06AD8}"/>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val="0"/>
              </a:ext>
            </a:extLst>
          </a:blip>
          <a:srcRect l="5782" r="27551"/>
          <a:stretch/>
        </p:blipFill>
        <p:spPr>
          <a:xfrm>
            <a:off x="0" y="0"/>
            <a:ext cx="4572000" cy="5143500"/>
          </a:xfrm>
        </p:spPr>
      </p:pic>
    </p:spTree>
    <p:extLst>
      <p:ext uri="{BB962C8B-B14F-4D97-AF65-F5344CB8AC3E}">
        <p14:creationId xmlns:p14="http://schemas.microsoft.com/office/powerpoint/2010/main" val="897135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8501-14E0-511A-1B84-6B6C1C632D3A}"/>
              </a:ext>
            </a:extLst>
          </p:cNvPr>
          <p:cNvSpPr>
            <a:spLocks noGrp="1"/>
          </p:cNvSpPr>
          <p:nvPr>
            <p:ph type="title"/>
          </p:nvPr>
        </p:nvSpPr>
        <p:spPr>
          <a:xfrm>
            <a:off x="3573" y="14884"/>
            <a:ext cx="9083277" cy="1315638"/>
          </a:xfrm>
        </p:spPr>
        <p:txBody>
          <a:bodyPr/>
          <a:lstStyle/>
          <a:p>
            <a:pPr algn="ctr"/>
            <a:r>
              <a:rPr lang="en-US" sz="2800" dirty="0"/>
              <a:t>The Problem with “Thank You”</a:t>
            </a:r>
          </a:p>
        </p:txBody>
      </p:sp>
      <p:sp>
        <p:nvSpPr>
          <p:cNvPr id="3" name="Content Placeholder 2">
            <a:extLst>
              <a:ext uri="{FF2B5EF4-FFF2-40B4-BE49-F238E27FC236}">
                <a16:creationId xmlns:a16="http://schemas.microsoft.com/office/drawing/2014/main" id="{76B91AF1-1536-DCFA-D46B-C8F714CE947F}"/>
              </a:ext>
            </a:extLst>
          </p:cNvPr>
          <p:cNvSpPr>
            <a:spLocks noGrp="1"/>
          </p:cNvSpPr>
          <p:nvPr>
            <p:ph sz="quarter" idx="13"/>
          </p:nvPr>
        </p:nvSpPr>
        <p:spPr>
          <a:xfrm>
            <a:off x="487997" y="1025128"/>
            <a:ext cx="7902575" cy="3263504"/>
          </a:xfrm>
        </p:spPr>
        <p:txBody>
          <a:bodyPr vert="horz" lIns="91440" tIns="45720" rIns="91440" bIns="45720" rtlCol="0" anchor="t">
            <a:noAutofit/>
          </a:bodyPr>
          <a:lstStyle/>
          <a:p>
            <a:pPr marL="0" indent="0">
              <a:buNone/>
            </a:pPr>
            <a:r>
              <a:rPr lang="en-US" sz="1400" dirty="0"/>
              <a:t>When conducting interviews, people who we have supported may thank us, the </a:t>
            </a:r>
            <a:r>
              <a:rPr lang="en-US" sz="1400" dirty="0" err="1"/>
              <a:t>organisation</a:t>
            </a:r>
            <a:r>
              <a:rPr lang="en-US" sz="1400" dirty="0"/>
              <a:t> and the donors, or may say things to the effect of “without PIN, none of this would have been possible” etc.</a:t>
            </a:r>
          </a:p>
          <a:p>
            <a:pPr marL="0" indent="0">
              <a:buNone/>
            </a:pPr>
            <a:r>
              <a:rPr lang="en-US" sz="1400" dirty="0"/>
              <a:t> However, we should try to avoid including this in our final communication output </a:t>
            </a:r>
            <a:r>
              <a:rPr lang="en-US" sz="1400" b="1" u="sng" dirty="0">
                <a:solidFill>
                  <a:srgbClr val="14418B"/>
                </a:solidFill>
              </a:rPr>
              <a:t>without greater context or additional quotations, </a:t>
            </a:r>
            <a:r>
              <a:rPr lang="en-US" sz="1400" dirty="0"/>
              <a:t>and steer away from this being the headline, main quotation or focus.</a:t>
            </a:r>
          </a:p>
          <a:p>
            <a:pPr marL="0" indent="0">
              <a:buNone/>
            </a:pPr>
            <a:endParaRPr lang="en-US" sz="1400" dirty="0"/>
          </a:p>
          <a:p>
            <a:pPr marL="0" indent="0">
              <a:buNone/>
            </a:pPr>
            <a:r>
              <a:rPr lang="en-US" sz="1400" dirty="0"/>
              <a:t>There are a few reasons for this. The main ones are:</a:t>
            </a:r>
          </a:p>
          <a:p>
            <a:pPr lvl="0">
              <a:lnSpc>
                <a:spcPct val="100000"/>
              </a:lnSpc>
            </a:pPr>
            <a:r>
              <a:rPr lang="en-US" sz="1400" b="1" dirty="0">
                <a:solidFill>
                  <a:srgbClr val="14418B"/>
                </a:solidFill>
              </a:rPr>
              <a:t>It can sound forced</a:t>
            </a:r>
            <a:r>
              <a:rPr lang="en-US" sz="1400" dirty="0"/>
              <a:t>. It is easy for it to look like they felt obliged to say “thank you”, or worse, that we asked them to say this. </a:t>
            </a:r>
          </a:p>
          <a:p>
            <a:pPr lvl="0">
              <a:lnSpc>
                <a:spcPct val="100000"/>
              </a:lnSpc>
            </a:pPr>
            <a:r>
              <a:rPr lang="en-US" sz="1400" dirty="0"/>
              <a:t>The </a:t>
            </a:r>
            <a:r>
              <a:rPr lang="en-US" sz="1400" b="1" dirty="0">
                <a:solidFill>
                  <a:srgbClr val="14418B"/>
                </a:solidFill>
              </a:rPr>
              <a:t>interviewee may assume that this is what we want to hear, </a:t>
            </a:r>
            <a:r>
              <a:rPr lang="en-US" sz="1400" dirty="0"/>
              <a:t>and given the inherent power-dynamics may believe that by saying what they think we want to hear that will somehow impact their allocation of assistance, future assistance etc. </a:t>
            </a:r>
          </a:p>
          <a:p>
            <a:pPr lvl="0">
              <a:lnSpc>
                <a:spcPct val="100000"/>
              </a:lnSpc>
            </a:pPr>
            <a:r>
              <a:rPr lang="en-US" sz="1400" dirty="0"/>
              <a:t>Without greater context it </a:t>
            </a:r>
            <a:r>
              <a:rPr lang="en-US" sz="1400" b="1" dirty="0">
                <a:solidFill>
                  <a:srgbClr val="14418B"/>
                </a:solidFill>
              </a:rPr>
              <a:t>reinforces this “aid recipient” narrative</a:t>
            </a:r>
            <a:endParaRPr lang="en-US" sz="1400" dirty="0"/>
          </a:p>
        </p:txBody>
      </p:sp>
    </p:spTree>
    <p:extLst>
      <p:ext uri="{BB962C8B-B14F-4D97-AF65-F5344CB8AC3E}">
        <p14:creationId xmlns:p14="http://schemas.microsoft.com/office/powerpoint/2010/main" val="72486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D32F-EF7A-41AA-A2FF-1B5C10CF12F8}"/>
              </a:ext>
            </a:extLst>
          </p:cNvPr>
          <p:cNvSpPr>
            <a:spLocks noGrp="1"/>
          </p:cNvSpPr>
          <p:nvPr>
            <p:ph type="title"/>
          </p:nvPr>
        </p:nvSpPr>
        <p:spPr>
          <a:xfrm>
            <a:off x="628650" y="0"/>
            <a:ext cx="7886700" cy="994172"/>
          </a:xfrm>
        </p:spPr>
        <p:txBody>
          <a:bodyPr/>
          <a:lstStyle/>
          <a:p>
            <a:pPr algn="ctr"/>
            <a:r>
              <a:rPr lang="en-US" dirty="0"/>
              <a:t>Style</a:t>
            </a:r>
          </a:p>
        </p:txBody>
      </p:sp>
      <p:sp>
        <p:nvSpPr>
          <p:cNvPr id="3" name="Content Placeholder 2">
            <a:extLst>
              <a:ext uri="{FF2B5EF4-FFF2-40B4-BE49-F238E27FC236}">
                <a16:creationId xmlns:a16="http://schemas.microsoft.com/office/drawing/2014/main" id="{3619AE40-6D0B-4541-868E-920DB15686B9}"/>
              </a:ext>
            </a:extLst>
          </p:cNvPr>
          <p:cNvSpPr>
            <a:spLocks noGrp="1"/>
          </p:cNvSpPr>
          <p:nvPr>
            <p:ph sz="quarter" idx="13"/>
          </p:nvPr>
        </p:nvSpPr>
        <p:spPr>
          <a:xfrm>
            <a:off x="612775" y="796875"/>
            <a:ext cx="7902575" cy="3263504"/>
          </a:xfrm>
        </p:spPr>
        <p:txBody>
          <a:bodyPr/>
          <a:lstStyle/>
          <a:p>
            <a:pPr marL="0" indent="0">
              <a:buNone/>
            </a:pPr>
            <a:r>
              <a:rPr lang="en-US" sz="1600" b="1" dirty="0">
                <a:solidFill>
                  <a:srgbClr val="14418B"/>
                </a:solidFill>
              </a:rPr>
              <a:t>Engaging:</a:t>
            </a:r>
          </a:p>
          <a:p>
            <a:r>
              <a:rPr lang="en-US" sz="1600" dirty="0"/>
              <a:t>Avoid project or technical language such as: project cycle, implementation, donor, funding etc.</a:t>
            </a:r>
          </a:p>
          <a:p>
            <a:r>
              <a:rPr lang="en-US" sz="1600" dirty="0"/>
              <a:t>Focus on comprehension – if you showed a relative or friend your content, would they understand it, would they be engaged?</a:t>
            </a:r>
          </a:p>
          <a:p>
            <a:pPr marL="0" indent="0">
              <a:buNone/>
            </a:pPr>
            <a:endParaRPr lang="en-US" sz="1600" dirty="0"/>
          </a:p>
          <a:p>
            <a:pPr marL="0" indent="0">
              <a:buNone/>
            </a:pPr>
            <a:r>
              <a:rPr lang="en-US" sz="1600" b="1" dirty="0">
                <a:solidFill>
                  <a:srgbClr val="14418B"/>
                </a:solidFill>
              </a:rPr>
              <a:t>Neutral language:</a:t>
            </a:r>
          </a:p>
          <a:p>
            <a:r>
              <a:rPr lang="en-GB" sz="1600" b="1" dirty="0">
                <a:solidFill>
                  <a:srgbClr val="14418B"/>
                </a:solidFill>
              </a:rPr>
              <a:t>Specific vocabulary issued by UN OCHA for the country/context should be our guidance</a:t>
            </a:r>
            <a:r>
              <a:rPr lang="en-GB" sz="1600" dirty="0">
                <a:solidFill>
                  <a:srgbClr val="14418B"/>
                </a:solidFill>
              </a:rPr>
              <a:t> </a:t>
            </a:r>
            <a:r>
              <a:rPr lang="en-GB" sz="1600" dirty="0"/>
              <a:t>in this regard. </a:t>
            </a:r>
          </a:p>
          <a:p>
            <a:r>
              <a:rPr lang="en-GB" sz="1600" dirty="0"/>
              <a:t>If there is </a:t>
            </a:r>
            <a:r>
              <a:rPr lang="en-GB" sz="1600" b="1" dirty="0">
                <a:solidFill>
                  <a:srgbClr val="14418B"/>
                </a:solidFill>
              </a:rPr>
              <a:t>specific language that we should use in your country</a:t>
            </a:r>
            <a:r>
              <a:rPr lang="en-GB" sz="1600" dirty="0"/>
              <a:t>, you can provide this as an annex to the document. </a:t>
            </a:r>
            <a:endParaRPr lang="cs-CZ" sz="1600" dirty="0"/>
          </a:p>
          <a:p>
            <a:endParaRPr lang="en-US" dirty="0"/>
          </a:p>
          <a:p>
            <a:endParaRPr lang="en-US" b="1" dirty="0"/>
          </a:p>
          <a:p>
            <a:endParaRPr lang="cs-CZ" dirty="0"/>
          </a:p>
        </p:txBody>
      </p:sp>
    </p:spTree>
    <p:extLst>
      <p:ext uri="{BB962C8B-B14F-4D97-AF65-F5344CB8AC3E}">
        <p14:creationId xmlns:p14="http://schemas.microsoft.com/office/powerpoint/2010/main" val="13081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D32F-EF7A-41AA-A2FF-1B5C10CF12F8}"/>
              </a:ext>
            </a:extLst>
          </p:cNvPr>
          <p:cNvSpPr>
            <a:spLocks noGrp="1"/>
          </p:cNvSpPr>
          <p:nvPr>
            <p:ph type="title"/>
          </p:nvPr>
        </p:nvSpPr>
        <p:spPr>
          <a:xfrm>
            <a:off x="628650" y="0"/>
            <a:ext cx="7886700" cy="994172"/>
          </a:xfrm>
        </p:spPr>
        <p:txBody>
          <a:bodyPr/>
          <a:lstStyle/>
          <a:p>
            <a:pPr algn="ctr"/>
            <a:r>
              <a:rPr lang="en-US" dirty="0"/>
              <a:t>Style</a:t>
            </a:r>
          </a:p>
        </p:txBody>
      </p:sp>
      <p:sp>
        <p:nvSpPr>
          <p:cNvPr id="3" name="Content Placeholder 2">
            <a:extLst>
              <a:ext uri="{FF2B5EF4-FFF2-40B4-BE49-F238E27FC236}">
                <a16:creationId xmlns:a16="http://schemas.microsoft.com/office/drawing/2014/main" id="{3619AE40-6D0B-4541-868E-920DB15686B9}"/>
              </a:ext>
            </a:extLst>
          </p:cNvPr>
          <p:cNvSpPr>
            <a:spLocks noGrp="1"/>
          </p:cNvSpPr>
          <p:nvPr>
            <p:ph sz="quarter" idx="13"/>
          </p:nvPr>
        </p:nvSpPr>
        <p:spPr>
          <a:xfrm>
            <a:off x="612775" y="796875"/>
            <a:ext cx="7902575" cy="3263504"/>
          </a:xfrm>
        </p:spPr>
        <p:txBody>
          <a:bodyPr/>
          <a:lstStyle/>
          <a:p>
            <a:pPr marL="0" indent="0">
              <a:buNone/>
            </a:pPr>
            <a:r>
              <a:rPr lang="en-US" sz="1600" b="1" dirty="0">
                <a:solidFill>
                  <a:srgbClr val="14418B"/>
                </a:solidFill>
              </a:rPr>
              <a:t>Broader than a single project:</a:t>
            </a:r>
          </a:p>
          <a:p>
            <a:pPr fontAlgn="base"/>
            <a:r>
              <a:rPr lang="en-GB" sz="1600" dirty="0"/>
              <a:t>Does the article/story/video </a:t>
            </a:r>
            <a:r>
              <a:rPr lang="en-GB" sz="1600" b="1" dirty="0">
                <a:solidFill>
                  <a:srgbClr val="14418B"/>
                </a:solidFill>
              </a:rPr>
              <a:t>describe only the achievements of a single project </a:t>
            </a:r>
            <a:r>
              <a:rPr lang="en-GB" sz="1600" dirty="0"/>
              <a:t>and therefore appear to be a piece made specifically to satisfy a donor-visibility requirement?</a:t>
            </a:r>
            <a:r>
              <a:rPr lang="en-US" sz="1600" dirty="0"/>
              <a:t> </a:t>
            </a:r>
            <a:r>
              <a:rPr lang="en-GB" sz="1600" dirty="0"/>
              <a:t>This should be avoided.</a:t>
            </a:r>
          </a:p>
          <a:p>
            <a:pPr fontAlgn="base"/>
            <a:r>
              <a:rPr lang="en-US" sz="1600" dirty="0"/>
              <a:t>We can make interesting, insightful comments on the bigger themes, such as climate change / unemployment / humanitarian access / the role of civil society etc. through what we have learned during the project, and use the </a:t>
            </a:r>
            <a:r>
              <a:rPr lang="en-GB" sz="1600" u="sng" dirty="0">
                <a:hlinkClick r:id="rId3"/>
              </a:rPr>
              <a:t>RDD Communication Messages</a:t>
            </a:r>
            <a:r>
              <a:rPr lang="en-GB" sz="1600" dirty="0"/>
              <a:t> to show what we are doing in this sector longer-term as well as globally, and why we work on this issue.</a:t>
            </a:r>
            <a:endParaRPr lang="en-US" sz="1600" dirty="0"/>
          </a:p>
          <a:p>
            <a:r>
              <a:rPr lang="en-GB" sz="1600" dirty="0"/>
              <a:t>This will </a:t>
            </a:r>
            <a:r>
              <a:rPr lang="en-GB" sz="1600" b="1" dirty="0"/>
              <a:t>engage a broader number of readers</a:t>
            </a:r>
            <a:r>
              <a:rPr lang="en-GB" sz="1600" dirty="0"/>
              <a:t>, make the piece seem </a:t>
            </a:r>
            <a:r>
              <a:rPr lang="en-GB" sz="1600" b="1" dirty="0"/>
              <a:t>less like a donor-visibility requirement</a:t>
            </a:r>
            <a:r>
              <a:rPr lang="en-GB" sz="1600" dirty="0"/>
              <a:t> and give us an opportunity to communicate an insightful message to our audiences.</a:t>
            </a:r>
          </a:p>
          <a:p>
            <a:pPr marL="0" indent="0">
              <a:buNone/>
            </a:pPr>
            <a:endParaRPr lang="en-US" dirty="0"/>
          </a:p>
          <a:p>
            <a:endParaRPr lang="en-US" b="1" dirty="0"/>
          </a:p>
          <a:p>
            <a:endParaRPr lang="cs-CZ" dirty="0"/>
          </a:p>
        </p:txBody>
      </p:sp>
    </p:spTree>
    <p:extLst>
      <p:ext uri="{BB962C8B-B14F-4D97-AF65-F5344CB8AC3E}">
        <p14:creationId xmlns:p14="http://schemas.microsoft.com/office/powerpoint/2010/main" val="59036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D32F-EF7A-41AA-A2FF-1B5C10CF12F8}"/>
              </a:ext>
            </a:extLst>
          </p:cNvPr>
          <p:cNvSpPr>
            <a:spLocks noGrp="1"/>
          </p:cNvSpPr>
          <p:nvPr>
            <p:ph type="title"/>
          </p:nvPr>
        </p:nvSpPr>
        <p:spPr>
          <a:xfrm>
            <a:off x="628650" y="0"/>
            <a:ext cx="7886700" cy="994172"/>
          </a:xfrm>
        </p:spPr>
        <p:txBody>
          <a:bodyPr/>
          <a:lstStyle/>
          <a:p>
            <a:pPr algn="ctr"/>
            <a:r>
              <a:rPr lang="en-US" sz="2400" dirty="0"/>
              <a:t>Language</a:t>
            </a:r>
          </a:p>
        </p:txBody>
      </p:sp>
      <p:sp>
        <p:nvSpPr>
          <p:cNvPr id="3" name="Content Placeholder 2">
            <a:extLst>
              <a:ext uri="{FF2B5EF4-FFF2-40B4-BE49-F238E27FC236}">
                <a16:creationId xmlns:a16="http://schemas.microsoft.com/office/drawing/2014/main" id="{3619AE40-6D0B-4541-868E-920DB15686B9}"/>
              </a:ext>
            </a:extLst>
          </p:cNvPr>
          <p:cNvSpPr>
            <a:spLocks noGrp="1"/>
          </p:cNvSpPr>
          <p:nvPr>
            <p:ph sz="quarter" idx="13"/>
          </p:nvPr>
        </p:nvSpPr>
        <p:spPr>
          <a:xfrm>
            <a:off x="612775" y="796875"/>
            <a:ext cx="7902575" cy="3263504"/>
          </a:xfrm>
        </p:spPr>
        <p:txBody>
          <a:bodyPr/>
          <a:lstStyle/>
          <a:p>
            <a:pPr marL="0" indent="0" fontAlgn="base">
              <a:buNone/>
            </a:pPr>
            <a:r>
              <a:rPr lang="en-GB" sz="1600" dirty="0"/>
              <a:t>What is acceptable and preferred in terms of specific language use in our sector has also changed a lot in recent years, with organisations realising the inherent bias, negative implications and connotations of certain common humanitarian and development vocabulary. </a:t>
            </a:r>
            <a:r>
              <a:rPr lang="en-US" sz="1600" dirty="0"/>
              <a:t> </a:t>
            </a:r>
          </a:p>
          <a:p>
            <a:pPr marL="0" indent="0" fontAlgn="base">
              <a:buNone/>
            </a:pPr>
            <a:endParaRPr lang="en-US" sz="1600" dirty="0"/>
          </a:p>
          <a:p>
            <a:pPr marL="0" indent="0" fontAlgn="base">
              <a:buNone/>
            </a:pPr>
            <a:r>
              <a:rPr lang="en-US" sz="1600" dirty="0"/>
              <a:t>The guide includes </a:t>
            </a:r>
            <a:r>
              <a:rPr lang="en-US" sz="1600" b="1" dirty="0">
                <a:solidFill>
                  <a:srgbClr val="14418B"/>
                </a:solidFill>
              </a:rPr>
              <a:t>a vocabulary list </a:t>
            </a:r>
          </a:p>
          <a:p>
            <a:pPr marL="0" indent="0" fontAlgn="base">
              <a:buNone/>
            </a:pPr>
            <a:r>
              <a:rPr lang="en-US" sz="1600" dirty="0"/>
              <a:t>of terms we should and should use</a:t>
            </a:r>
          </a:p>
          <a:p>
            <a:pPr marL="0" indent="0" fontAlgn="base">
              <a:buNone/>
            </a:pPr>
            <a:endParaRPr lang="en-US" sz="1600" dirty="0"/>
          </a:p>
          <a:p>
            <a:pPr marL="0" indent="0" fontAlgn="base">
              <a:buNone/>
            </a:pPr>
            <a:endParaRPr lang="en-US" dirty="0"/>
          </a:p>
        </p:txBody>
      </p:sp>
      <p:pic>
        <p:nvPicPr>
          <p:cNvPr id="6" name="Picture 5">
            <a:extLst>
              <a:ext uri="{FF2B5EF4-FFF2-40B4-BE49-F238E27FC236}">
                <a16:creationId xmlns:a16="http://schemas.microsoft.com/office/drawing/2014/main" id="{33B92341-BD8E-46FB-838D-CFDDE998228A}"/>
              </a:ext>
            </a:extLst>
          </p:cNvPr>
          <p:cNvPicPr>
            <a:picLocks noChangeAspect="1"/>
          </p:cNvPicPr>
          <p:nvPr/>
        </p:nvPicPr>
        <p:blipFill rotWithShape="1">
          <a:blip r:embed="rId3"/>
          <a:srcRect l="12416" t="21058" r="32917" b="15572"/>
          <a:stretch/>
        </p:blipFill>
        <p:spPr>
          <a:xfrm>
            <a:off x="3931920" y="1791047"/>
            <a:ext cx="4777740" cy="3115302"/>
          </a:xfrm>
          <a:prstGeom prst="rect">
            <a:avLst/>
          </a:prstGeom>
        </p:spPr>
      </p:pic>
    </p:spTree>
    <p:extLst>
      <p:ext uri="{BB962C8B-B14F-4D97-AF65-F5344CB8AC3E}">
        <p14:creationId xmlns:p14="http://schemas.microsoft.com/office/powerpoint/2010/main" val="123618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D32F-EF7A-41AA-A2FF-1B5C10CF12F8}"/>
              </a:ext>
            </a:extLst>
          </p:cNvPr>
          <p:cNvSpPr>
            <a:spLocks noGrp="1"/>
          </p:cNvSpPr>
          <p:nvPr>
            <p:ph type="title"/>
          </p:nvPr>
        </p:nvSpPr>
        <p:spPr>
          <a:xfrm>
            <a:off x="628650" y="0"/>
            <a:ext cx="7886700" cy="994172"/>
          </a:xfrm>
        </p:spPr>
        <p:txBody>
          <a:bodyPr/>
          <a:lstStyle/>
          <a:p>
            <a:pPr algn="ctr"/>
            <a:r>
              <a:rPr lang="en-US" sz="2400" dirty="0"/>
              <a:t>Spelling</a:t>
            </a:r>
          </a:p>
        </p:txBody>
      </p:sp>
      <p:graphicFrame>
        <p:nvGraphicFramePr>
          <p:cNvPr id="4" name="Content Placeholder 3">
            <a:extLst>
              <a:ext uri="{FF2B5EF4-FFF2-40B4-BE49-F238E27FC236}">
                <a16:creationId xmlns:a16="http://schemas.microsoft.com/office/drawing/2014/main" id="{2D65D125-8CC2-4456-84E2-5BDE32AD289F}"/>
              </a:ext>
            </a:extLst>
          </p:cNvPr>
          <p:cNvGraphicFramePr>
            <a:graphicFrameLocks noGrp="1"/>
          </p:cNvGraphicFramePr>
          <p:nvPr>
            <p:ph sz="quarter" idx="13"/>
            <p:extLst>
              <p:ext uri="{D42A27DB-BD31-4B8C-83A1-F6EECF244321}">
                <p14:modId xmlns:p14="http://schemas.microsoft.com/office/powerpoint/2010/main" val="87022666"/>
              </p:ext>
            </p:extLst>
          </p:nvPr>
        </p:nvGraphicFramePr>
        <p:xfrm>
          <a:off x="521970" y="2342642"/>
          <a:ext cx="2217420" cy="773622"/>
        </p:xfrm>
        <a:graphic>
          <a:graphicData uri="http://schemas.openxmlformats.org/drawingml/2006/table">
            <a:tbl>
              <a:tblPr firstRow="1" firstCol="1" bandRow="1">
                <a:tableStyleId>{5C22544A-7EE6-4342-B048-85BDC9FD1C3A}</a:tableStyleId>
              </a:tblPr>
              <a:tblGrid>
                <a:gridCol w="1258570">
                  <a:extLst>
                    <a:ext uri="{9D8B030D-6E8A-4147-A177-3AD203B41FA5}">
                      <a16:colId xmlns:a16="http://schemas.microsoft.com/office/drawing/2014/main" val="1708281731"/>
                    </a:ext>
                  </a:extLst>
                </a:gridCol>
                <a:gridCol w="958850">
                  <a:extLst>
                    <a:ext uri="{9D8B030D-6E8A-4147-A177-3AD203B41FA5}">
                      <a16:colId xmlns:a16="http://schemas.microsoft.com/office/drawing/2014/main" val="1508570357"/>
                    </a:ext>
                  </a:extLst>
                </a:gridCol>
              </a:tblGrid>
              <a:tr h="0">
                <a:tc>
                  <a:txBody>
                    <a:bodyPr/>
                    <a:lstStyle/>
                    <a:p>
                      <a:pPr>
                        <a:lnSpc>
                          <a:spcPct val="104000"/>
                        </a:lnSpc>
                        <a:spcAft>
                          <a:spcPts val="0"/>
                        </a:spcAft>
                      </a:pPr>
                      <a:r>
                        <a:rPr lang="en-US" sz="1100">
                          <a:effectLst/>
                        </a:rPr>
                        <a:t>US</a:t>
                      </a:r>
                      <a:endParaRPr lang="en-US" sz="110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tc>
                  <a:txBody>
                    <a:bodyPr/>
                    <a:lstStyle/>
                    <a:p>
                      <a:pPr>
                        <a:lnSpc>
                          <a:spcPct val="104000"/>
                        </a:lnSpc>
                        <a:spcAft>
                          <a:spcPts val="0"/>
                        </a:spcAft>
                      </a:pPr>
                      <a:r>
                        <a:rPr lang="en-US" sz="1100" dirty="0">
                          <a:effectLst/>
                        </a:rPr>
                        <a:t>BRITISH</a:t>
                      </a:r>
                      <a:endParaRPr lang="en-US" sz="1100" dirty="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extLst>
                  <a:ext uri="{0D108BD9-81ED-4DB2-BD59-A6C34878D82A}">
                    <a16:rowId xmlns:a16="http://schemas.microsoft.com/office/drawing/2014/main" val="3219832209"/>
                  </a:ext>
                </a:extLst>
              </a:tr>
              <a:tr h="0">
                <a:tc>
                  <a:txBody>
                    <a:bodyPr/>
                    <a:lstStyle/>
                    <a:p>
                      <a:pPr>
                        <a:lnSpc>
                          <a:spcPct val="104000"/>
                        </a:lnSpc>
                        <a:spcAft>
                          <a:spcPts val="0"/>
                        </a:spcAft>
                      </a:pPr>
                      <a:r>
                        <a:rPr lang="en-US" sz="1100">
                          <a:effectLst/>
                        </a:rPr>
                        <a:t>organize</a:t>
                      </a:r>
                      <a:endParaRPr lang="en-US" sz="110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tc>
                  <a:txBody>
                    <a:bodyPr/>
                    <a:lstStyle/>
                    <a:p>
                      <a:pPr>
                        <a:lnSpc>
                          <a:spcPct val="104000"/>
                        </a:lnSpc>
                        <a:spcAft>
                          <a:spcPts val="0"/>
                        </a:spcAft>
                      </a:pPr>
                      <a:r>
                        <a:rPr lang="en-US" sz="1100" dirty="0" err="1">
                          <a:effectLst/>
                        </a:rPr>
                        <a:t>organise</a:t>
                      </a:r>
                      <a:endParaRPr lang="en-US" sz="1100" dirty="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extLst>
                  <a:ext uri="{0D108BD9-81ED-4DB2-BD59-A6C34878D82A}">
                    <a16:rowId xmlns:a16="http://schemas.microsoft.com/office/drawing/2014/main" val="1504297288"/>
                  </a:ext>
                </a:extLst>
              </a:tr>
              <a:tr h="0">
                <a:tc>
                  <a:txBody>
                    <a:bodyPr/>
                    <a:lstStyle/>
                    <a:p>
                      <a:pPr>
                        <a:lnSpc>
                          <a:spcPct val="104000"/>
                        </a:lnSpc>
                        <a:spcAft>
                          <a:spcPts val="0"/>
                        </a:spcAft>
                      </a:pPr>
                      <a:r>
                        <a:rPr lang="en-US" sz="1100">
                          <a:effectLst/>
                        </a:rPr>
                        <a:t>recognize</a:t>
                      </a:r>
                      <a:endParaRPr lang="en-US" sz="110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tc>
                  <a:txBody>
                    <a:bodyPr/>
                    <a:lstStyle/>
                    <a:p>
                      <a:pPr>
                        <a:lnSpc>
                          <a:spcPct val="104000"/>
                        </a:lnSpc>
                        <a:spcAft>
                          <a:spcPts val="0"/>
                        </a:spcAft>
                      </a:pPr>
                      <a:r>
                        <a:rPr lang="en-US" sz="1100" dirty="0" err="1">
                          <a:effectLst/>
                        </a:rPr>
                        <a:t>recognise</a:t>
                      </a:r>
                      <a:endParaRPr lang="en-US" sz="1100" dirty="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extLst>
                  <a:ext uri="{0D108BD9-81ED-4DB2-BD59-A6C34878D82A}">
                    <a16:rowId xmlns:a16="http://schemas.microsoft.com/office/drawing/2014/main" val="3142029739"/>
                  </a:ext>
                </a:extLst>
              </a:tr>
            </a:tbl>
          </a:graphicData>
        </a:graphic>
      </p:graphicFrame>
      <p:graphicFrame>
        <p:nvGraphicFramePr>
          <p:cNvPr id="5" name="Table 4">
            <a:extLst>
              <a:ext uri="{FF2B5EF4-FFF2-40B4-BE49-F238E27FC236}">
                <a16:creationId xmlns:a16="http://schemas.microsoft.com/office/drawing/2014/main" id="{C759DC13-BD69-4AB9-A19B-51C108469833}"/>
              </a:ext>
            </a:extLst>
          </p:cNvPr>
          <p:cNvGraphicFramePr>
            <a:graphicFrameLocks noGrp="1"/>
          </p:cNvGraphicFramePr>
          <p:nvPr>
            <p:extLst>
              <p:ext uri="{D42A27DB-BD31-4B8C-83A1-F6EECF244321}">
                <p14:modId xmlns:p14="http://schemas.microsoft.com/office/powerpoint/2010/main" val="1887902210"/>
              </p:ext>
            </p:extLst>
          </p:nvPr>
        </p:nvGraphicFramePr>
        <p:xfrm>
          <a:off x="3079432" y="2084768"/>
          <a:ext cx="2668270" cy="1289370"/>
        </p:xfrm>
        <a:graphic>
          <a:graphicData uri="http://schemas.openxmlformats.org/drawingml/2006/table">
            <a:tbl>
              <a:tblPr firstRow="1" firstCol="1" bandRow="1">
                <a:tableStyleId>{5C22544A-7EE6-4342-B048-85BDC9FD1C3A}</a:tableStyleId>
              </a:tblPr>
              <a:tblGrid>
                <a:gridCol w="1334135">
                  <a:extLst>
                    <a:ext uri="{9D8B030D-6E8A-4147-A177-3AD203B41FA5}">
                      <a16:colId xmlns:a16="http://schemas.microsoft.com/office/drawing/2014/main" val="1809829622"/>
                    </a:ext>
                  </a:extLst>
                </a:gridCol>
                <a:gridCol w="1334135">
                  <a:extLst>
                    <a:ext uri="{9D8B030D-6E8A-4147-A177-3AD203B41FA5}">
                      <a16:colId xmlns:a16="http://schemas.microsoft.com/office/drawing/2014/main" val="3177757560"/>
                    </a:ext>
                  </a:extLst>
                </a:gridCol>
              </a:tblGrid>
              <a:tr h="0">
                <a:tc>
                  <a:txBody>
                    <a:bodyPr/>
                    <a:lstStyle/>
                    <a:p>
                      <a:pPr>
                        <a:lnSpc>
                          <a:spcPct val="104000"/>
                        </a:lnSpc>
                        <a:spcAft>
                          <a:spcPts val="0"/>
                        </a:spcAft>
                      </a:pPr>
                      <a:r>
                        <a:rPr lang="en-US" sz="1100" dirty="0">
                          <a:effectLst/>
                        </a:rPr>
                        <a:t>US</a:t>
                      </a:r>
                      <a:endParaRPr lang="en-US" sz="1100" dirty="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tc>
                  <a:txBody>
                    <a:bodyPr/>
                    <a:lstStyle/>
                    <a:p>
                      <a:pPr>
                        <a:lnSpc>
                          <a:spcPct val="104000"/>
                        </a:lnSpc>
                        <a:spcAft>
                          <a:spcPts val="0"/>
                        </a:spcAft>
                      </a:pPr>
                      <a:r>
                        <a:rPr lang="en-US" sz="1100" dirty="0">
                          <a:effectLst/>
                        </a:rPr>
                        <a:t>BRITISH</a:t>
                      </a:r>
                      <a:endParaRPr lang="en-US" sz="1100" dirty="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extLst>
                  <a:ext uri="{0D108BD9-81ED-4DB2-BD59-A6C34878D82A}">
                    <a16:rowId xmlns:a16="http://schemas.microsoft.com/office/drawing/2014/main" val="1595810960"/>
                  </a:ext>
                </a:extLst>
              </a:tr>
              <a:tr h="0">
                <a:tc>
                  <a:txBody>
                    <a:bodyPr/>
                    <a:lstStyle/>
                    <a:p>
                      <a:pPr>
                        <a:lnSpc>
                          <a:spcPct val="104000"/>
                        </a:lnSpc>
                        <a:spcAft>
                          <a:spcPts val="0"/>
                        </a:spcAft>
                      </a:pPr>
                      <a:r>
                        <a:rPr lang="en-US" sz="1100">
                          <a:effectLst/>
                        </a:rPr>
                        <a:t>center</a:t>
                      </a:r>
                      <a:endParaRPr lang="en-US" sz="110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tc>
                  <a:txBody>
                    <a:bodyPr/>
                    <a:lstStyle/>
                    <a:p>
                      <a:pPr>
                        <a:lnSpc>
                          <a:spcPct val="104000"/>
                        </a:lnSpc>
                        <a:spcAft>
                          <a:spcPts val="0"/>
                        </a:spcAft>
                      </a:pPr>
                      <a:r>
                        <a:rPr lang="en-US" sz="1100">
                          <a:effectLst/>
                        </a:rPr>
                        <a:t>centre</a:t>
                      </a:r>
                      <a:endParaRPr lang="en-US" sz="110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extLst>
                  <a:ext uri="{0D108BD9-81ED-4DB2-BD59-A6C34878D82A}">
                    <a16:rowId xmlns:a16="http://schemas.microsoft.com/office/drawing/2014/main" val="1494261392"/>
                  </a:ext>
                </a:extLst>
              </a:tr>
              <a:tr h="0">
                <a:tc>
                  <a:txBody>
                    <a:bodyPr/>
                    <a:lstStyle/>
                    <a:p>
                      <a:pPr>
                        <a:lnSpc>
                          <a:spcPct val="104000"/>
                        </a:lnSpc>
                        <a:spcAft>
                          <a:spcPts val="0"/>
                        </a:spcAft>
                      </a:pPr>
                      <a:r>
                        <a:rPr lang="en-US" sz="1100">
                          <a:effectLst/>
                        </a:rPr>
                        <a:t>theater</a:t>
                      </a:r>
                      <a:endParaRPr lang="en-US" sz="110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tc>
                  <a:txBody>
                    <a:bodyPr/>
                    <a:lstStyle/>
                    <a:p>
                      <a:pPr>
                        <a:lnSpc>
                          <a:spcPct val="104000"/>
                        </a:lnSpc>
                        <a:spcAft>
                          <a:spcPts val="0"/>
                        </a:spcAft>
                      </a:pPr>
                      <a:r>
                        <a:rPr lang="en-US" sz="1100">
                          <a:effectLst/>
                        </a:rPr>
                        <a:t>theatre</a:t>
                      </a:r>
                      <a:endParaRPr lang="en-US" sz="110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extLst>
                  <a:ext uri="{0D108BD9-81ED-4DB2-BD59-A6C34878D82A}">
                    <a16:rowId xmlns:a16="http://schemas.microsoft.com/office/drawing/2014/main" val="3992218612"/>
                  </a:ext>
                </a:extLst>
              </a:tr>
              <a:tr h="0">
                <a:tc>
                  <a:txBody>
                    <a:bodyPr/>
                    <a:lstStyle/>
                    <a:p>
                      <a:pPr>
                        <a:lnSpc>
                          <a:spcPct val="104000"/>
                        </a:lnSpc>
                        <a:spcAft>
                          <a:spcPts val="0"/>
                        </a:spcAft>
                      </a:pPr>
                      <a:r>
                        <a:rPr lang="en-US" sz="1100">
                          <a:effectLst/>
                        </a:rPr>
                        <a:t>meter</a:t>
                      </a:r>
                      <a:endParaRPr lang="en-US" sz="110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tc>
                  <a:txBody>
                    <a:bodyPr/>
                    <a:lstStyle/>
                    <a:p>
                      <a:pPr>
                        <a:lnSpc>
                          <a:spcPct val="104000"/>
                        </a:lnSpc>
                        <a:spcAft>
                          <a:spcPts val="0"/>
                        </a:spcAft>
                      </a:pPr>
                      <a:r>
                        <a:rPr lang="en-US" sz="1100">
                          <a:effectLst/>
                        </a:rPr>
                        <a:t>metre</a:t>
                      </a:r>
                      <a:endParaRPr lang="en-US" sz="110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extLst>
                  <a:ext uri="{0D108BD9-81ED-4DB2-BD59-A6C34878D82A}">
                    <a16:rowId xmlns:a16="http://schemas.microsoft.com/office/drawing/2014/main" val="3528702528"/>
                  </a:ext>
                </a:extLst>
              </a:tr>
              <a:tr h="0">
                <a:tc>
                  <a:txBody>
                    <a:bodyPr/>
                    <a:lstStyle/>
                    <a:p>
                      <a:pPr>
                        <a:lnSpc>
                          <a:spcPct val="104000"/>
                        </a:lnSpc>
                        <a:spcAft>
                          <a:spcPts val="0"/>
                        </a:spcAft>
                      </a:pPr>
                      <a:r>
                        <a:rPr lang="en-US" sz="1100">
                          <a:effectLst/>
                        </a:rPr>
                        <a:t>liter</a:t>
                      </a:r>
                      <a:endParaRPr lang="en-US" sz="110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tc>
                  <a:txBody>
                    <a:bodyPr/>
                    <a:lstStyle/>
                    <a:p>
                      <a:pPr>
                        <a:lnSpc>
                          <a:spcPct val="104000"/>
                        </a:lnSpc>
                        <a:spcAft>
                          <a:spcPts val="0"/>
                        </a:spcAft>
                      </a:pPr>
                      <a:r>
                        <a:rPr lang="en-US" sz="1100" dirty="0" err="1">
                          <a:effectLst/>
                        </a:rPr>
                        <a:t>litre</a:t>
                      </a:r>
                      <a:endParaRPr lang="en-US" sz="1100" dirty="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extLst>
                  <a:ext uri="{0D108BD9-81ED-4DB2-BD59-A6C34878D82A}">
                    <a16:rowId xmlns:a16="http://schemas.microsoft.com/office/drawing/2014/main" val="790112964"/>
                  </a:ext>
                </a:extLst>
              </a:tr>
            </a:tbl>
          </a:graphicData>
        </a:graphic>
      </p:graphicFrame>
      <p:graphicFrame>
        <p:nvGraphicFramePr>
          <p:cNvPr id="6" name="Table 5">
            <a:extLst>
              <a:ext uri="{FF2B5EF4-FFF2-40B4-BE49-F238E27FC236}">
                <a16:creationId xmlns:a16="http://schemas.microsoft.com/office/drawing/2014/main" id="{D6C99B0F-8912-47A1-A6E6-7EB02D764514}"/>
              </a:ext>
            </a:extLst>
          </p:cNvPr>
          <p:cNvGraphicFramePr>
            <a:graphicFrameLocks noGrp="1"/>
          </p:cNvGraphicFramePr>
          <p:nvPr>
            <p:extLst>
              <p:ext uri="{D42A27DB-BD31-4B8C-83A1-F6EECF244321}">
                <p14:modId xmlns:p14="http://schemas.microsoft.com/office/powerpoint/2010/main" val="2576545156"/>
              </p:ext>
            </p:extLst>
          </p:nvPr>
        </p:nvGraphicFramePr>
        <p:xfrm>
          <a:off x="6087745" y="2084768"/>
          <a:ext cx="2698750" cy="1289370"/>
        </p:xfrm>
        <a:graphic>
          <a:graphicData uri="http://schemas.openxmlformats.org/drawingml/2006/table">
            <a:tbl>
              <a:tblPr firstRow="1" firstCol="1" bandRow="1">
                <a:tableStyleId>{5C22544A-7EE6-4342-B048-85BDC9FD1C3A}</a:tableStyleId>
              </a:tblPr>
              <a:tblGrid>
                <a:gridCol w="1348740">
                  <a:extLst>
                    <a:ext uri="{9D8B030D-6E8A-4147-A177-3AD203B41FA5}">
                      <a16:colId xmlns:a16="http://schemas.microsoft.com/office/drawing/2014/main" val="2953184871"/>
                    </a:ext>
                  </a:extLst>
                </a:gridCol>
                <a:gridCol w="1350010">
                  <a:extLst>
                    <a:ext uri="{9D8B030D-6E8A-4147-A177-3AD203B41FA5}">
                      <a16:colId xmlns:a16="http://schemas.microsoft.com/office/drawing/2014/main" val="1363440697"/>
                    </a:ext>
                  </a:extLst>
                </a:gridCol>
              </a:tblGrid>
              <a:tr h="0">
                <a:tc>
                  <a:txBody>
                    <a:bodyPr/>
                    <a:lstStyle/>
                    <a:p>
                      <a:pPr>
                        <a:lnSpc>
                          <a:spcPct val="104000"/>
                        </a:lnSpc>
                        <a:spcAft>
                          <a:spcPts val="0"/>
                        </a:spcAft>
                      </a:pPr>
                      <a:r>
                        <a:rPr lang="en-US" sz="1100">
                          <a:effectLst/>
                        </a:rPr>
                        <a:t>US</a:t>
                      </a:r>
                      <a:endParaRPr lang="en-US" sz="110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tc>
                  <a:txBody>
                    <a:bodyPr/>
                    <a:lstStyle/>
                    <a:p>
                      <a:pPr>
                        <a:lnSpc>
                          <a:spcPct val="104000"/>
                        </a:lnSpc>
                        <a:spcAft>
                          <a:spcPts val="0"/>
                        </a:spcAft>
                      </a:pPr>
                      <a:r>
                        <a:rPr lang="en-US" sz="1100">
                          <a:effectLst/>
                        </a:rPr>
                        <a:t>BRITISH</a:t>
                      </a:r>
                      <a:endParaRPr lang="en-US" sz="110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extLst>
                  <a:ext uri="{0D108BD9-81ED-4DB2-BD59-A6C34878D82A}">
                    <a16:rowId xmlns:a16="http://schemas.microsoft.com/office/drawing/2014/main" val="4092427394"/>
                  </a:ext>
                </a:extLst>
              </a:tr>
              <a:tr h="0">
                <a:tc>
                  <a:txBody>
                    <a:bodyPr/>
                    <a:lstStyle/>
                    <a:p>
                      <a:pPr>
                        <a:lnSpc>
                          <a:spcPct val="104000"/>
                        </a:lnSpc>
                        <a:spcAft>
                          <a:spcPts val="0"/>
                        </a:spcAft>
                      </a:pPr>
                      <a:r>
                        <a:rPr lang="en-US" sz="1100">
                          <a:effectLst/>
                        </a:rPr>
                        <a:t>color</a:t>
                      </a:r>
                      <a:endParaRPr lang="en-US" sz="110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tc>
                  <a:txBody>
                    <a:bodyPr/>
                    <a:lstStyle/>
                    <a:p>
                      <a:pPr>
                        <a:lnSpc>
                          <a:spcPct val="104000"/>
                        </a:lnSpc>
                        <a:spcAft>
                          <a:spcPts val="0"/>
                        </a:spcAft>
                      </a:pPr>
                      <a:r>
                        <a:rPr lang="en-US" sz="1100">
                          <a:effectLst/>
                        </a:rPr>
                        <a:t>colour</a:t>
                      </a:r>
                      <a:endParaRPr lang="en-US" sz="110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extLst>
                  <a:ext uri="{0D108BD9-81ED-4DB2-BD59-A6C34878D82A}">
                    <a16:rowId xmlns:a16="http://schemas.microsoft.com/office/drawing/2014/main" val="1816427429"/>
                  </a:ext>
                </a:extLst>
              </a:tr>
              <a:tr h="0">
                <a:tc>
                  <a:txBody>
                    <a:bodyPr/>
                    <a:lstStyle/>
                    <a:p>
                      <a:pPr>
                        <a:lnSpc>
                          <a:spcPct val="104000"/>
                        </a:lnSpc>
                        <a:spcAft>
                          <a:spcPts val="0"/>
                        </a:spcAft>
                      </a:pPr>
                      <a:r>
                        <a:rPr lang="en-US" sz="1100">
                          <a:effectLst/>
                        </a:rPr>
                        <a:t>behavior</a:t>
                      </a:r>
                      <a:endParaRPr lang="en-US" sz="110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tc>
                  <a:txBody>
                    <a:bodyPr/>
                    <a:lstStyle/>
                    <a:p>
                      <a:pPr>
                        <a:lnSpc>
                          <a:spcPct val="104000"/>
                        </a:lnSpc>
                        <a:spcAft>
                          <a:spcPts val="0"/>
                        </a:spcAft>
                      </a:pPr>
                      <a:r>
                        <a:rPr lang="en-US" sz="1100">
                          <a:effectLst/>
                        </a:rPr>
                        <a:t>behaviour</a:t>
                      </a:r>
                      <a:endParaRPr lang="en-US" sz="110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extLst>
                  <a:ext uri="{0D108BD9-81ED-4DB2-BD59-A6C34878D82A}">
                    <a16:rowId xmlns:a16="http://schemas.microsoft.com/office/drawing/2014/main" val="1783693717"/>
                  </a:ext>
                </a:extLst>
              </a:tr>
              <a:tr h="0">
                <a:tc>
                  <a:txBody>
                    <a:bodyPr/>
                    <a:lstStyle/>
                    <a:p>
                      <a:pPr>
                        <a:lnSpc>
                          <a:spcPct val="104000"/>
                        </a:lnSpc>
                        <a:spcAft>
                          <a:spcPts val="0"/>
                        </a:spcAft>
                      </a:pPr>
                      <a:r>
                        <a:rPr lang="en-US" sz="1100">
                          <a:effectLst/>
                        </a:rPr>
                        <a:t>labor</a:t>
                      </a:r>
                      <a:endParaRPr lang="en-US" sz="110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tc>
                  <a:txBody>
                    <a:bodyPr/>
                    <a:lstStyle/>
                    <a:p>
                      <a:pPr>
                        <a:lnSpc>
                          <a:spcPct val="104000"/>
                        </a:lnSpc>
                        <a:spcAft>
                          <a:spcPts val="0"/>
                        </a:spcAft>
                      </a:pPr>
                      <a:r>
                        <a:rPr lang="en-US" sz="1100">
                          <a:effectLst/>
                        </a:rPr>
                        <a:t>labour</a:t>
                      </a:r>
                      <a:endParaRPr lang="en-US" sz="110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extLst>
                  <a:ext uri="{0D108BD9-81ED-4DB2-BD59-A6C34878D82A}">
                    <a16:rowId xmlns:a16="http://schemas.microsoft.com/office/drawing/2014/main" val="639544914"/>
                  </a:ext>
                </a:extLst>
              </a:tr>
              <a:tr h="0">
                <a:tc>
                  <a:txBody>
                    <a:bodyPr/>
                    <a:lstStyle/>
                    <a:p>
                      <a:pPr>
                        <a:lnSpc>
                          <a:spcPct val="104000"/>
                        </a:lnSpc>
                        <a:spcAft>
                          <a:spcPts val="0"/>
                        </a:spcAft>
                      </a:pPr>
                      <a:r>
                        <a:rPr lang="en-US" sz="1100">
                          <a:effectLst/>
                        </a:rPr>
                        <a:t>neighbor</a:t>
                      </a:r>
                      <a:endParaRPr lang="en-US" sz="110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tc>
                  <a:txBody>
                    <a:bodyPr/>
                    <a:lstStyle/>
                    <a:p>
                      <a:pPr>
                        <a:lnSpc>
                          <a:spcPct val="104000"/>
                        </a:lnSpc>
                        <a:spcAft>
                          <a:spcPts val="0"/>
                        </a:spcAft>
                      </a:pPr>
                      <a:r>
                        <a:rPr lang="en-US" sz="1100" dirty="0" err="1">
                          <a:effectLst/>
                        </a:rPr>
                        <a:t>neighbour</a:t>
                      </a:r>
                      <a:endParaRPr lang="en-US" sz="1100" dirty="0">
                        <a:solidFill>
                          <a:srgbClr val="14418B"/>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45085" marB="45085"/>
                </a:tc>
                <a:extLst>
                  <a:ext uri="{0D108BD9-81ED-4DB2-BD59-A6C34878D82A}">
                    <a16:rowId xmlns:a16="http://schemas.microsoft.com/office/drawing/2014/main" val="3650368716"/>
                  </a:ext>
                </a:extLst>
              </a:tr>
            </a:tbl>
          </a:graphicData>
        </a:graphic>
      </p:graphicFrame>
      <p:sp>
        <p:nvSpPr>
          <p:cNvPr id="7" name="Rectangle 1">
            <a:extLst>
              <a:ext uri="{FF2B5EF4-FFF2-40B4-BE49-F238E27FC236}">
                <a16:creationId xmlns:a16="http://schemas.microsoft.com/office/drawing/2014/main" id="{0701FCD7-E624-428B-8669-C8287EBAD1A6}"/>
              </a:ext>
            </a:extLst>
          </p:cNvPr>
          <p:cNvSpPr>
            <a:spLocks noChangeArrowheads="1"/>
          </p:cNvSpPr>
          <p:nvPr/>
        </p:nvSpPr>
        <p:spPr bwMode="auto">
          <a:xfrm>
            <a:off x="628650" y="382731"/>
            <a:ext cx="8100060" cy="437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5010" tIns="177744" rIns="9144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600" b="1" i="0" u="none" strike="noStrike" cap="none" normalizeH="0" baseline="0" dirty="0" bmk="">
                <a:ln>
                  <a:noFill/>
                </a:ln>
                <a:solidFill>
                  <a:srgbClr val="14418B"/>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altLang="en-US" b="1" dirty="0" bmk="">
              <a:solidFill>
                <a:srgbClr val="14418B"/>
              </a:solidFill>
              <a:latin typeface="Calibri" panose="020F0502020204030204" pitchFamily="34"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GB" altLang="en-US" sz="1500" b="1" i="0" u="none" strike="noStrike" cap="none" normalizeH="0" baseline="0" dirty="0" bmk="">
              <a:ln>
                <a:noFill/>
              </a:ln>
              <a:solidFill>
                <a:srgbClr val="14418B"/>
              </a:solidFill>
              <a:effectLst/>
              <a:latin typeface="Calibri" panose="020F0502020204030204" pitchFamily="34"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GB" altLang="en-US" sz="1600" b="1" i="0" u="none" strike="noStrike" cap="none" normalizeH="0" baseline="0" dirty="0" bmk="">
                <a:ln>
                  <a:noFill/>
                </a:ln>
                <a:solidFill>
                  <a:srgbClr val="14418B"/>
                </a:solidFill>
                <a:effectLst/>
                <a:latin typeface="Calibri" panose="020F0502020204030204" pitchFamily="34" charset="0"/>
                <a:ea typeface="MS Mincho" panose="02020609040205080304" pitchFamily="49" charset="-128"/>
                <a:cs typeface="Times New Roman" panose="02020603050405020304" pitchFamily="18" charset="0"/>
              </a:rPr>
              <a:t>UK/British English spellings</a:t>
            </a:r>
          </a:p>
          <a:p>
            <a:pPr marL="0" marR="0" lvl="0" indent="0" algn="l" defTabSz="914400" rtl="0" eaLnBrk="0" fontAlgn="base" latinLnBrk="0" hangingPunct="0">
              <a:lnSpc>
                <a:spcPct val="100000"/>
              </a:lnSpc>
              <a:spcBef>
                <a:spcPct val="0"/>
              </a:spcBef>
              <a:spcAft>
                <a:spcPct val="0"/>
              </a:spcAft>
              <a:buClrTx/>
              <a:buSzTx/>
              <a:tabLst/>
            </a:pPr>
            <a:endParaRPr lang="en-GB" altLang="en-US" sz="1600" b="1" dirty="0" bmk="">
              <a:solidFill>
                <a:srgbClr val="14418B"/>
              </a:solidFill>
              <a:latin typeface="Calibri" panose="020F0502020204030204" pitchFamily="34" charset="0"/>
              <a:ea typeface="MS Gothic" panose="020B0609070205080204" pitchFamily="49" charset="-128"/>
              <a:cs typeface="Calibri" panose="020F0502020204030204" pitchFamily="34" charset="0"/>
            </a:endParaRPr>
          </a:p>
          <a:p>
            <a:pPr defTabSz="914400" eaLnBrk="0" fontAlgn="base" hangingPunct="0">
              <a:spcBef>
                <a:spcPct val="0"/>
              </a:spcBef>
              <a:spcAft>
                <a:spcPct val="0"/>
              </a:spcAft>
            </a:pPr>
            <a:r>
              <a:rPr kumimoji="0" lang="en-GB" altLang="en-US" sz="16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At PIN, when writing in English, we follow </a:t>
            </a:r>
            <a:r>
              <a:rPr kumimoji="0" lang="en-GB" altLang="en-US" sz="1600" b="1" i="0" u="none" strike="noStrike" cap="none" normalizeH="0" baseline="0" dirty="0">
                <a:ln>
                  <a:noFill/>
                </a:ln>
                <a:solidFill>
                  <a:srgbClr val="1F497D"/>
                </a:solidFill>
                <a:effectLst/>
                <a:ea typeface="Times New Roman" panose="02020603050405020304" pitchFamily="18" charset="0"/>
                <a:cs typeface="Calibri" panose="020F0502020204030204" pitchFamily="34" charset="0"/>
              </a:rPr>
              <a:t>British English spelling </a:t>
            </a:r>
            <a:r>
              <a:rPr kumimoji="0" lang="en-GB" altLang="en-US" sz="16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guidance, rather than American English.</a:t>
            </a:r>
          </a:p>
          <a:p>
            <a:pPr defTabSz="914400" eaLnBrk="0" fontAlgn="base" hangingPunct="0">
              <a:spcBef>
                <a:spcPct val="0"/>
              </a:spcBef>
              <a:spcAft>
                <a:spcPct val="0"/>
              </a:spcAft>
            </a:pPr>
            <a:endParaRPr lang="en-GB" altLang="en-US" sz="1600" dirty="0">
              <a:ea typeface="Times New Roman" panose="02020603050405020304" pitchFamily="18" charset="0"/>
              <a:cs typeface="Calibri" panose="020F0502020204030204" pitchFamily="34" charset="0"/>
            </a:endParaRPr>
          </a:p>
          <a:p>
            <a:pPr defTabSz="914400" eaLnBrk="0" fontAlgn="base" hangingPunct="0">
              <a:spcBef>
                <a:spcPct val="0"/>
              </a:spcBef>
              <a:spcAft>
                <a:spcPct val="0"/>
              </a:spcAft>
            </a:pPr>
            <a:endParaRPr lang="en-GB" altLang="en-US" sz="1600" dirty="0">
              <a:ea typeface="Times New Roman" panose="02020603050405020304" pitchFamily="18" charset="0"/>
              <a:cs typeface="Calibri" panose="020F0502020204030204" pitchFamily="34" charset="0"/>
            </a:endParaRPr>
          </a:p>
          <a:p>
            <a:pPr defTabSz="914400" eaLnBrk="0" fontAlgn="base" hangingPunct="0">
              <a:spcBef>
                <a:spcPct val="0"/>
              </a:spcBef>
              <a:spcAft>
                <a:spcPct val="0"/>
              </a:spcAft>
            </a:pPr>
            <a:endParaRPr lang="en-GB" altLang="en-US" sz="1600" dirty="0">
              <a:ea typeface="Times New Roman" panose="02020603050405020304" pitchFamily="18" charset="0"/>
              <a:cs typeface="Calibri" panose="020F0502020204030204" pitchFamily="34" charset="0"/>
            </a:endParaRPr>
          </a:p>
          <a:p>
            <a:pPr defTabSz="914400" eaLnBrk="0" fontAlgn="base" hangingPunct="0">
              <a:spcBef>
                <a:spcPct val="0"/>
              </a:spcBef>
              <a:spcAft>
                <a:spcPct val="0"/>
              </a:spcAft>
            </a:pPr>
            <a:endParaRPr lang="en-GB" altLang="en-US" sz="1600" dirty="0">
              <a:ea typeface="Times New Roman" panose="02020603050405020304" pitchFamily="18" charset="0"/>
              <a:cs typeface="Calibri" panose="020F0502020204030204" pitchFamily="34" charset="0"/>
            </a:endParaRPr>
          </a:p>
          <a:p>
            <a:pPr defTabSz="914400" eaLnBrk="0" fontAlgn="base" hangingPunct="0">
              <a:spcBef>
                <a:spcPct val="0"/>
              </a:spcBef>
              <a:spcAft>
                <a:spcPct val="0"/>
              </a:spcAft>
            </a:pPr>
            <a:endParaRPr lang="en-GB" altLang="en-US" sz="1600" dirty="0">
              <a:ea typeface="Times New Roman" panose="02020603050405020304" pitchFamily="18" charset="0"/>
              <a:cs typeface="Calibri" panose="020F0502020204030204" pitchFamily="34" charset="0"/>
            </a:endParaRPr>
          </a:p>
          <a:p>
            <a:pPr defTabSz="914400" eaLnBrk="0" fontAlgn="base" hangingPunct="0">
              <a:spcBef>
                <a:spcPct val="0"/>
              </a:spcBef>
              <a:spcAft>
                <a:spcPct val="0"/>
              </a:spcAft>
            </a:pPr>
            <a:endParaRPr lang="en-GB" altLang="en-US" sz="1600" dirty="0">
              <a:ea typeface="Times New Roman" panose="02020603050405020304" pitchFamily="18" charset="0"/>
              <a:cs typeface="Calibri" panose="020F0502020204030204" pitchFamily="34" charset="0"/>
            </a:endParaRPr>
          </a:p>
          <a:p>
            <a:pPr defTabSz="914400" eaLnBrk="0" fontAlgn="base" hangingPunct="0">
              <a:spcBef>
                <a:spcPct val="0"/>
              </a:spcBef>
              <a:spcAft>
                <a:spcPct val="0"/>
              </a:spcAft>
            </a:pPr>
            <a:endParaRPr lang="en-GB" altLang="en-US" sz="1600" dirty="0">
              <a:ea typeface="Times New Roman" panose="02020603050405020304" pitchFamily="18" charset="0"/>
              <a:cs typeface="Calibri" panose="020F0502020204030204" pitchFamily="34" charset="0"/>
            </a:endParaRPr>
          </a:p>
          <a:p>
            <a:pPr defTabSz="914400" eaLnBrk="0" fontAlgn="base" hangingPunct="0">
              <a:spcBef>
                <a:spcPct val="0"/>
              </a:spcBef>
              <a:spcAft>
                <a:spcPct val="0"/>
              </a:spcAft>
            </a:pPr>
            <a:endParaRPr lang="en-GB" altLang="en-US" sz="1600" dirty="0">
              <a:ea typeface="Times New Roman" panose="02020603050405020304" pitchFamily="18" charset="0"/>
              <a:cs typeface="Calibri" panose="020F0502020204030204" pitchFamily="34" charset="0"/>
            </a:endParaRPr>
          </a:p>
          <a:p>
            <a:pPr defTabSz="914400" eaLnBrk="0" fontAlgn="base" hangingPunct="0">
              <a:spcBef>
                <a:spcPct val="0"/>
              </a:spcBef>
              <a:spcAft>
                <a:spcPct val="0"/>
              </a:spcAft>
            </a:pPr>
            <a:endParaRPr lang="en-GB" altLang="en-US" sz="1600" dirty="0">
              <a:ea typeface="Times New Roman" panose="02020603050405020304" pitchFamily="18" charset="0"/>
              <a:cs typeface="Calibri" panose="020F0502020204030204" pitchFamily="34" charset="0"/>
            </a:endParaRPr>
          </a:p>
          <a:p>
            <a:pPr defTabSz="914400" eaLnBrk="0" fontAlgn="base" hangingPunct="0">
              <a:spcBef>
                <a:spcPct val="0"/>
              </a:spcBef>
              <a:spcAft>
                <a:spcPct val="0"/>
              </a:spcAft>
            </a:pPr>
            <a:r>
              <a:rPr lang="en-GB" sz="1600" dirty="0"/>
              <a:t>The document includes a glossary of commonly used words in UK vs. US English</a:t>
            </a:r>
            <a:r>
              <a:rPr lang="en-US" sz="1600" dirty="0"/>
              <a:t>.</a:t>
            </a:r>
            <a:endParaRPr kumimoji="0" lang="en-GB" altLang="en-US" sz="14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endParaRPr>
          </a:p>
          <a:p>
            <a:pPr defTabSz="914400" eaLnBrk="0" fontAlgn="base" hangingPunct="0">
              <a:spcBef>
                <a:spcPct val="0"/>
              </a:spcBef>
              <a:spcAft>
                <a:spcPct val="0"/>
              </a:spcAft>
            </a:pP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9707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D32F-EF7A-41AA-A2FF-1B5C10CF12F8}"/>
              </a:ext>
            </a:extLst>
          </p:cNvPr>
          <p:cNvSpPr>
            <a:spLocks noGrp="1"/>
          </p:cNvSpPr>
          <p:nvPr>
            <p:ph type="title"/>
          </p:nvPr>
        </p:nvSpPr>
        <p:spPr>
          <a:xfrm>
            <a:off x="628650" y="0"/>
            <a:ext cx="7886700" cy="994172"/>
          </a:xfrm>
        </p:spPr>
        <p:txBody>
          <a:bodyPr/>
          <a:lstStyle/>
          <a:p>
            <a:pPr algn="ctr"/>
            <a:r>
              <a:rPr lang="en-US" sz="2400" dirty="0"/>
              <a:t>Acronyms, Figures &amp; Dates</a:t>
            </a:r>
          </a:p>
        </p:txBody>
      </p:sp>
      <p:sp>
        <p:nvSpPr>
          <p:cNvPr id="3" name="Content Placeholder 2">
            <a:extLst>
              <a:ext uri="{FF2B5EF4-FFF2-40B4-BE49-F238E27FC236}">
                <a16:creationId xmlns:a16="http://schemas.microsoft.com/office/drawing/2014/main" id="{3619AE40-6D0B-4541-868E-920DB15686B9}"/>
              </a:ext>
            </a:extLst>
          </p:cNvPr>
          <p:cNvSpPr>
            <a:spLocks noGrp="1"/>
          </p:cNvSpPr>
          <p:nvPr>
            <p:ph sz="quarter" idx="13"/>
          </p:nvPr>
        </p:nvSpPr>
        <p:spPr>
          <a:xfrm>
            <a:off x="612775" y="796875"/>
            <a:ext cx="7902575" cy="3263504"/>
          </a:xfrm>
        </p:spPr>
        <p:txBody>
          <a:bodyPr numCol="2" spcCol="540000"/>
          <a:lstStyle/>
          <a:p>
            <a:pPr marL="0" indent="0">
              <a:buNone/>
            </a:pPr>
            <a:r>
              <a:rPr lang="en-US" sz="1600" b="1" dirty="0"/>
              <a:t>Acronyms</a:t>
            </a:r>
          </a:p>
          <a:p>
            <a:r>
              <a:rPr lang="en-GB" altLang="en-US" sz="1600" dirty="0">
                <a:solidFill>
                  <a:srgbClr val="333333"/>
                </a:solidFill>
                <a:latin typeface="Calibri" panose="020F0502020204030204" pitchFamily="34" charset="0"/>
                <a:ea typeface="Segoe UI" panose="020B0502040204020203" pitchFamily="34" charset="0"/>
                <a:cs typeface="Calibri" panose="020F0502020204030204" pitchFamily="34" charset="0"/>
              </a:rPr>
              <a:t>For clarity for the audience, it is good practice to always write the full words with the corresponding acronym in brackets in the first reference in order to introduce the acronym. </a:t>
            </a:r>
            <a:r>
              <a:rPr lang="en-GB" altLang="en-US" sz="1600" b="1" dirty="0">
                <a:latin typeface="Calibri" panose="020F0502020204030204" pitchFamily="34" charset="0"/>
                <a:ea typeface="Times New Roman" panose="02020603050405020304" pitchFamily="18" charset="0"/>
                <a:cs typeface="Calibri" panose="020F0502020204030204" pitchFamily="34" charset="0"/>
              </a:rPr>
              <a:t>The periodisation of acronyms and initials should be avoided:</a:t>
            </a:r>
            <a:r>
              <a:rPr lang="en-US" altLang="en-US" sz="1600" b="1" dirty="0">
                <a:latin typeface="Calibri" panose="020F0502020204030204" pitchFamily="34" charset="0"/>
                <a:ea typeface="Times New Roman" panose="02020603050405020304" pitchFamily="18" charset="0"/>
                <a:cs typeface="Calibri" panose="020F0502020204030204" pitchFamily="34" charset="0"/>
              </a:rPr>
              <a:t> </a:t>
            </a:r>
            <a:endParaRPr lang="en-US" altLang="en-US" sz="2800" dirty="0">
              <a:latin typeface="Arial" panose="020B0604020202020204" pitchFamily="34" charset="0"/>
            </a:endParaRPr>
          </a:p>
          <a:p>
            <a:endParaRPr lang="en-US" sz="1600" dirty="0"/>
          </a:p>
          <a:p>
            <a:endParaRPr lang="en-US" sz="1600" dirty="0"/>
          </a:p>
          <a:p>
            <a:endParaRPr lang="en-US" sz="1600" dirty="0"/>
          </a:p>
          <a:p>
            <a:endParaRPr lang="en-US" sz="1600" dirty="0"/>
          </a:p>
          <a:p>
            <a:endParaRPr lang="en-US" sz="1600" dirty="0"/>
          </a:p>
          <a:p>
            <a:endParaRPr lang="en-US" sz="1600" dirty="0"/>
          </a:p>
          <a:p>
            <a:pPr marL="0" indent="0" fontAlgn="base">
              <a:buNone/>
            </a:pPr>
            <a:r>
              <a:rPr lang="en-GB" sz="1600" b="1" dirty="0"/>
              <a:t>Figures </a:t>
            </a:r>
          </a:p>
          <a:p>
            <a:pPr marL="0" indent="0" fontAlgn="base">
              <a:buNone/>
            </a:pPr>
            <a:r>
              <a:rPr lang="en-GB" sz="1600" b="1" dirty="0"/>
              <a:t>Figures </a:t>
            </a:r>
          </a:p>
          <a:p>
            <a:pPr marL="0" indent="0" fontAlgn="base">
              <a:buNone/>
            </a:pPr>
            <a:r>
              <a:rPr lang="en-GB" sz="1600" dirty="0"/>
              <a:t>Figures should be broken up with commas: </a:t>
            </a:r>
            <a:r>
              <a:rPr lang="en-US" sz="1600" dirty="0"/>
              <a:t> </a:t>
            </a:r>
          </a:p>
          <a:p>
            <a:pPr fontAlgn="base"/>
            <a:r>
              <a:rPr lang="en-GB" sz="1400" b="1" dirty="0">
                <a:solidFill>
                  <a:srgbClr val="00B050"/>
                </a:solidFill>
              </a:rPr>
              <a:t>✓</a:t>
            </a:r>
            <a:r>
              <a:rPr lang="en-GB" sz="1400" dirty="0"/>
              <a:t> 1,000,000  </a:t>
            </a:r>
            <a:r>
              <a:rPr lang="en-US" sz="1400" dirty="0"/>
              <a:t> </a:t>
            </a:r>
            <a:r>
              <a:rPr lang="en-GB" sz="1400" dirty="0"/>
              <a:t>	</a:t>
            </a:r>
            <a:r>
              <a:rPr lang="en-GB" sz="1400" dirty="0">
                <a:solidFill>
                  <a:srgbClr val="FF3300"/>
                </a:solidFill>
              </a:rPr>
              <a:t>✗</a:t>
            </a:r>
            <a:r>
              <a:rPr lang="en-GB" sz="1400" dirty="0"/>
              <a:t>1000000 </a:t>
            </a:r>
            <a:r>
              <a:rPr lang="en-US" sz="1400" dirty="0"/>
              <a:t> </a:t>
            </a:r>
            <a:r>
              <a:rPr lang="en-GB" sz="1400" dirty="0">
                <a:solidFill>
                  <a:srgbClr val="FF3300"/>
                </a:solidFill>
              </a:rPr>
              <a:t> ✗ </a:t>
            </a:r>
            <a:r>
              <a:rPr lang="en-GB" sz="1400" dirty="0"/>
              <a:t>1.000.000</a:t>
            </a:r>
            <a:r>
              <a:rPr lang="en-US" sz="1400" dirty="0"/>
              <a:t> </a:t>
            </a:r>
          </a:p>
          <a:p>
            <a:pPr marL="0" indent="0" fontAlgn="base">
              <a:buNone/>
            </a:pPr>
            <a:r>
              <a:rPr lang="en-GB" sz="1600" dirty="0"/>
              <a:t>Avoid using the abbreviations EUR, USD, and GBP unless needed for clarity</a:t>
            </a:r>
            <a:r>
              <a:rPr lang="en-GB" sz="1600" b="1" dirty="0"/>
              <a:t>*:</a:t>
            </a:r>
            <a:r>
              <a:rPr lang="en-US" sz="1600" dirty="0"/>
              <a:t> </a:t>
            </a:r>
          </a:p>
          <a:p>
            <a:r>
              <a:rPr lang="en-GB" sz="1400" b="1" dirty="0">
                <a:solidFill>
                  <a:srgbClr val="00B050"/>
                </a:solidFill>
              </a:rPr>
              <a:t>✓</a:t>
            </a:r>
            <a:r>
              <a:rPr lang="en-GB" sz="1400" dirty="0">
                <a:solidFill>
                  <a:srgbClr val="00B050"/>
                </a:solidFill>
              </a:rPr>
              <a:t> </a:t>
            </a:r>
            <a:r>
              <a:rPr lang="en-GB" sz="1400" dirty="0"/>
              <a:t>£100 </a:t>
            </a:r>
            <a:r>
              <a:rPr lang="en-US" sz="1400" dirty="0"/>
              <a:t> </a:t>
            </a:r>
            <a:r>
              <a:rPr lang="en-GB" sz="1400" dirty="0"/>
              <a:t>	</a:t>
            </a:r>
            <a:r>
              <a:rPr lang="en-GB" sz="1400" dirty="0">
                <a:solidFill>
                  <a:srgbClr val="FF3300"/>
                </a:solidFill>
              </a:rPr>
              <a:t> ✗</a:t>
            </a:r>
            <a:r>
              <a:rPr lang="en-GB" sz="1400" dirty="0"/>
              <a:t> £100GBP </a:t>
            </a:r>
            <a:r>
              <a:rPr lang="en-GB" sz="1400" dirty="0">
                <a:solidFill>
                  <a:srgbClr val="FF3300"/>
                </a:solidFill>
              </a:rPr>
              <a:t>✗</a:t>
            </a:r>
            <a:r>
              <a:rPr lang="en-GB" sz="1400" dirty="0"/>
              <a:t> GBP£100</a:t>
            </a:r>
            <a:r>
              <a:rPr lang="en-US" sz="1400" dirty="0"/>
              <a:t> </a:t>
            </a:r>
          </a:p>
          <a:p>
            <a:pPr marL="0" indent="0">
              <a:buNone/>
            </a:pPr>
            <a:endParaRPr lang="en-US" sz="1600" dirty="0"/>
          </a:p>
          <a:p>
            <a:pPr marL="0" indent="0" fontAlgn="base">
              <a:buNone/>
            </a:pPr>
            <a:r>
              <a:rPr lang="en-GB" sz="1600" b="1" dirty="0"/>
              <a:t>Dates</a:t>
            </a:r>
          </a:p>
          <a:p>
            <a:pPr marL="0" indent="0" fontAlgn="base">
              <a:buNone/>
            </a:pPr>
            <a:r>
              <a:rPr lang="en-GB" sz="1600" dirty="0"/>
              <a:t>The European date model should be used: </a:t>
            </a:r>
            <a:r>
              <a:rPr lang="en-US" sz="1600" dirty="0"/>
              <a:t> </a:t>
            </a:r>
          </a:p>
          <a:p>
            <a:pPr fontAlgn="base"/>
            <a:r>
              <a:rPr lang="en-GB" sz="1600" b="1" dirty="0">
                <a:solidFill>
                  <a:srgbClr val="00B050"/>
                </a:solidFill>
              </a:rPr>
              <a:t>✓</a:t>
            </a:r>
            <a:r>
              <a:rPr lang="en-GB" sz="1600" dirty="0"/>
              <a:t> day-month-year</a:t>
            </a:r>
            <a:r>
              <a:rPr lang="en-US" sz="1600" dirty="0"/>
              <a:t> </a:t>
            </a:r>
          </a:p>
          <a:p>
            <a:pPr fontAlgn="base"/>
            <a:r>
              <a:rPr lang="en-GB" sz="1600" dirty="0">
                <a:solidFill>
                  <a:srgbClr val="FF3300"/>
                </a:solidFill>
              </a:rPr>
              <a:t>✗</a:t>
            </a:r>
            <a:r>
              <a:rPr lang="en-GB" sz="1600" dirty="0"/>
              <a:t> month-date-year</a:t>
            </a:r>
            <a:r>
              <a:rPr lang="en-US" sz="1600" dirty="0"/>
              <a:t> </a:t>
            </a:r>
          </a:p>
          <a:p>
            <a:endParaRPr lang="en-US" sz="1600" dirty="0"/>
          </a:p>
          <a:p>
            <a:endParaRPr lang="cs-CZ" dirty="0"/>
          </a:p>
        </p:txBody>
      </p:sp>
      <p:graphicFrame>
        <p:nvGraphicFramePr>
          <p:cNvPr id="6" name="Table 5">
            <a:extLst>
              <a:ext uri="{FF2B5EF4-FFF2-40B4-BE49-F238E27FC236}">
                <a16:creationId xmlns:a16="http://schemas.microsoft.com/office/drawing/2014/main" id="{75202681-EE28-4F43-9056-137E4D494BEB}"/>
              </a:ext>
            </a:extLst>
          </p:cNvPr>
          <p:cNvGraphicFramePr>
            <a:graphicFrameLocks noGrp="1"/>
          </p:cNvGraphicFramePr>
          <p:nvPr>
            <p:extLst>
              <p:ext uri="{D42A27DB-BD31-4B8C-83A1-F6EECF244321}">
                <p14:modId xmlns:p14="http://schemas.microsoft.com/office/powerpoint/2010/main" val="3641445251"/>
              </p:ext>
            </p:extLst>
          </p:nvPr>
        </p:nvGraphicFramePr>
        <p:xfrm>
          <a:off x="1333500" y="3291329"/>
          <a:ext cx="2712720" cy="769050"/>
        </p:xfrm>
        <a:graphic>
          <a:graphicData uri="http://schemas.openxmlformats.org/drawingml/2006/table">
            <a:tbl>
              <a:tblPr firstRow="1" firstCol="1" bandRow="1">
                <a:tableStyleId>{5C22544A-7EE6-4342-B048-85BDC9FD1C3A}</a:tableStyleId>
              </a:tblPr>
              <a:tblGrid>
                <a:gridCol w="1150620">
                  <a:extLst>
                    <a:ext uri="{9D8B030D-6E8A-4147-A177-3AD203B41FA5}">
                      <a16:colId xmlns:a16="http://schemas.microsoft.com/office/drawing/2014/main" val="1481902966"/>
                    </a:ext>
                  </a:extLst>
                </a:gridCol>
                <a:gridCol w="1562100">
                  <a:extLst>
                    <a:ext uri="{9D8B030D-6E8A-4147-A177-3AD203B41FA5}">
                      <a16:colId xmlns:a16="http://schemas.microsoft.com/office/drawing/2014/main" val="3332691050"/>
                    </a:ext>
                  </a:extLst>
                </a:gridCol>
              </a:tblGrid>
              <a:tr h="147320">
                <a:tc>
                  <a:txBody>
                    <a:bodyPr/>
                    <a:lstStyle/>
                    <a:p>
                      <a:pPr algn="just" fontAlgn="base">
                        <a:lnSpc>
                          <a:spcPct val="115000"/>
                        </a:lnSpc>
                        <a:spcAft>
                          <a:spcPts val="0"/>
                        </a:spcAft>
                      </a:pPr>
                      <a:r>
                        <a:rPr lang="en-GB" sz="1600" b="1" dirty="0">
                          <a:solidFill>
                            <a:srgbClr val="00B050"/>
                          </a:solidFill>
                        </a:rPr>
                        <a:t>✓</a:t>
                      </a:r>
                      <a:r>
                        <a:rPr lang="en-GB" sz="1100" dirty="0">
                          <a:solidFill>
                            <a:schemeClr val="accent1"/>
                          </a:solidFill>
                          <a:effectLst/>
                        </a:rPr>
                        <a:t> PIN </a:t>
                      </a:r>
                      <a:r>
                        <a:rPr lang="en-US" sz="1100" dirty="0">
                          <a:solidFill>
                            <a:schemeClr val="accent1"/>
                          </a:solidFill>
                          <a:effectLst/>
                        </a:rPr>
                        <a:t> </a:t>
                      </a:r>
                      <a:endParaRPr lang="en-US" sz="1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noFill/>
                  </a:tcPr>
                </a:tc>
                <a:tc>
                  <a:txBody>
                    <a:bodyPr/>
                    <a:lstStyle/>
                    <a:p>
                      <a:pPr algn="just" fontAlgn="base">
                        <a:lnSpc>
                          <a:spcPct val="115000"/>
                        </a:lnSpc>
                        <a:spcAft>
                          <a:spcPts val="0"/>
                        </a:spcAft>
                      </a:pPr>
                      <a:r>
                        <a:rPr lang="en-GB" sz="1100" dirty="0">
                          <a:solidFill>
                            <a:srgbClr val="FF3300"/>
                          </a:solidFill>
                        </a:rPr>
                        <a:t>✗ </a:t>
                      </a:r>
                      <a:r>
                        <a:rPr lang="en-GB" sz="1100" dirty="0">
                          <a:solidFill>
                            <a:schemeClr val="accent1"/>
                          </a:solidFill>
                          <a:effectLst/>
                        </a:rPr>
                        <a:t>P.I.N.</a:t>
                      </a:r>
                      <a:endParaRPr lang="en-US" sz="1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noFill/>
                  </a:tcPr>
                </a:tc>
                <a:extLst>
                  <a:ext uri="{0D108BD9-81ED-4DB2-BD59-A6C34878D82A}">
                    <a16:rowId xmlns:a16="http://schemas.microsoft.com/office/drawing/2014/main" val="1073862706"/>
                  </a:ext>
                </a:extLst>
              </a:tr>
              <a:tr h="190500">
                <a:tc>
                  <a:txBody>
                    <a:bodyPr/>
                    <a:lstStyle/>
                    <a:p>
                      <a:pPr algn="just" fontAlgn="base">
                        <a:lnSpc>
                          <a:spcPct val="115000"/>
                        </a:lnSpc>
                        <a:spcAft>
                          <a:spcPts val="0"/>
                        </a:spcAft>
                      </a:pPr>
                      <a:r>
                        <a:rPr lang="en-GB" sz="1600" b="1" dirty="0">
                          <a:solidFill>
                            <a:srgbClr val="00B050"/>
                          </a:solidFill>
                        </a:rPr>
                        <a:t>✓</a:t>
                      </a:r>
                      <a:r>
                        <a:rPr lang="en-GB" sz="1100" dirty="0">
                          <a:solidFill>
                            <a:schemeClr val="accent1"/>
                          </a:solidFill>
                          <a:effectLst/>
                        </a:rPr>
                        <a:t> US/USA</a:t>
                      </a:r>
                      <a:r>
                        <a:rPr lang="en-US" sz="1100" dirty="0">
                          <a:solidFill>
                            <a:schemeClr val="accent1"/>
                          </a:solidFill>
                          <a:effectLst/>
                        </a:rPr>
                        <a:t> </a:t>
                      </a:r>
                      <a:endParaRPr lang="en-US" sz="1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noFill/>
                  </a:tcPr>
                </a:tc>
                <a:tc>
                  <a:txBody>
                    <a:bodyPr/>
                    <a:lstStyle/>
                    <a:p>
                      <a:pPr algn="just" fontAlgn="base">
                        <a:lnSpc>
                          <a:spcPct val="115000"/>
                        </a:lnSpc>
                        <a:spcAft>
                          <a:spcPts val="0"/>
                        </a:spcAft>
                      </a:pPr>
                      <a:r>
                        <a:rPr lang="en-GB" sz="1100" b="1" dirty="0">
                          <a:solidFill>
                            <a:srgbClr val="FF3300"/>
                          </a:solidFill>
                        </a:rPr>
                        <a:t>✗ </a:t>
                      </a:r>
                      <a:r>
                        <a:rPr lang="en-GB" sz="1100" dirty="0">
                          <a:solidFill>
                            <a:schemeClr val="accent1"/>
                          </a:solidFill>
                          <a:effectLst/>
                        </a:rPr>
                        <a:t>U.S./U.S.A.</a:t>
                      </a:r>
                      <a:r>
                        <a:rPr lang="en-US" sz="1100" dirty="0">
                          <a:solidFill>
                            <a:schemeClr val="accent1"/>
                          </a:solidFill>
                          <a:effectLst/>
                        </a:rPr>
                        <a:t> </a:t>
                      </a:r>
                      <a:endParaRPr lang="en-US" sz="1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noFill/>
                  </a:tcPr>
                </a:tc>
                <a:extLst>
                  <a:ext uri="{0D108BD9-81ED-4DB2-BD59-A6C34878D82A}">
                    <a16:rowId xmlns:a16="http://schemas.microsoft.com/office/drawing/2014/main" val="655385241"/>
                  </a:ext>
                </a:extLst>
              </a:tr>
              <a:tr h="190500">
                <a:tc>
                  <a:txBody>
                    <a:bodyPr/>
                    <a:lstStyle/>
                    <a:p>
                      <a:pPr algn="just" fontAlgn="base">
                        <a:lnSpc>
                          <a:spcPct val="115000"/>
                        </a:lnSpc>
                        <a:spcAft>
                          <a:spcPts val="0"/>
                        </a:spcAft>
                      </a:pPr>
                      <a:r>
                        <a:rPr lang="en-GB" sz="1600" b="1" dirty="0">
                          <a:solidFill>
                            <a:srgbClr val="00B050"/>
                          </a:solidFill>
                        </a:rPr>
                        <a:t>✓</a:t>
                      </a:r>
                      <a:r>
                        <a:rPr lang="en-GB" sz="1100" dirty="0">
                          <a:solidFill>
                            <a:schemeClr val="accent1"/>
                          </a:solidFill>
                          <a:effectLst/>
                        </a:rPr>
                        <a:t> EU</a:t>
                      </a:r>
                      <a:r>
                        <a:rPr lang="en-US" sz="1100" dirty="0">
                          <a:solidFill>
                            <a:schemeClr val="accent1"/>
                          </a:solidFill>
                          <a:effectLst/>
                        </a:rPr>
                        <a:t> </a:t>
                      </a:r>
                      <a:endParaRPr lang="en-US" sz="1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noFill/>
                  </a:tcPr>
                </a:tc>
                <a:tc>
                  <a:txBody>
                    <a:bodyPr/>
                    <a:lstStyle/>
                    <a:p>
                      <a:pPr algn="just" fontAlgn="base">
                        <a:lnSpc>
                          <a:spcPct val="115000"/>
                        </a:lnSpc>
                        <a:spcAft>
                          <a:spcPts val="0"/>
                        </a:spcAft>
                      </a:pPr>
                      <a:r>
                        <a:rPr lang="en-GB" sz="1100" b="1" dirty="0">
                          <a:solidFill>
                            <a:srgbClr val="FF3300"/>
                          </a:solidFill>
                        </a:rPr>
                        <a:t>✗</a:t>
                      </a:r>
                      <a:r>
                        <a:rPr lang="en-GB" sz="1100" dirty="0">
                          <a:solidFill>
                            <a:srgbClr val="FF3300"/>
                          </a:solidFill>
                        </a:rPr>
                        <a:t> </a:t>
                      </a:r>
                      <a:r>
                        <a:rPr lang="en-GB" sz="1100" dirty="0">
                          <a:solidFill>
                            <a:schemeClr val="accent1"/>
                          </a:solidFill>
                          <a:effectLst/>
                        </a:rPr>
                        <a:t>E.U.</a:t>
                      </a:r>
                      <a:r>
                        <a:rPr lang="en-US" sz="1100" dirty="0">
                          <a:solidFill>
                            <a:schemeClr val="accent1"/>
                          </a:solidFill>
                          <a:effectLst/>
                        </a:rPr>
                        <a:t> </a:t>
                      </a:r>
                      <a:endParaRPr lang="en-US" sz="1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noFill/>
                  </a:tcPr>
                </a:tc>
                <a:extLst>
                  <a:ext uri="{0D108BD9-81ED-4DB2-BD59-A6C34878D82A}">
                    <a16:rowId xmlns:a16="http://schemas.microsoft.com/office/drawing/2014/main" val="3901473130"/>
                  </a:ext>
                </a:extLst>
              </a:tr>
            </a:tbl>
          </a:graphicData>
        </a:graphic>
      </p:graphicFrame>
      <p:cxnSp>
        <p:nvCxnSpPr>
          <p:cNvPr id="9" name="Straight Connector 8">
            <a:extLst>
              <a:ext uri="{FF2B5EF4-FFF2-40B4-BE49-F238E27FC236}">
                <a16:creationId xmlns:a16="http://schemas.microsoft.com/office/drawing/2014/main" id="{7814D410-CC76-4E44-8B28-6752EA436465}"/>
              </a:ext>
            </a:extLst>
          </p:cNvPr>
          <p:cNvCxnSpPr/>
          <p:nvPr/>
        </p:nvCxnSpPr>
        <p:spPr>
          <a:xfrm>
            <a:off x="4808220" y="3200400"/>
            <a:ext cx="36423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277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C4D5-13FE-41EB-A87D-957C4DE01572}"/>
              </a:ext>
            </a:extLst>
          </p:cNvPr>
          <p:cNvSpPr>
            <a:spLocks noGrp="1"/>
          </p:cNvSpPr>
          <p:nvPr>
            <p:ph type="title"/>
          </p:nvPr>
        </p:nvSpPr>
        <p:spPr/>
        <p:txBody>
          <a:bodyPr/>
          <a:lstStyle/>
          <a:p>
            <a:pPr algn="ctr"/>
            <a:r>
              <a:rPr lang="en-US" dirty="0"/>
              <a:t>Get in Touch</a:t>
            </a:r>
          </a:p>
        </p:txBody>
      </p:sp>
      <p:sp>
        <p:nvSpPr>
          <p:cNvPr id="3" name="Content Placeholder 2">
            <a:extLst>
              <a:ext uri="{FF2B5EF4-FFF2-40B4-BE49-F238E27FC236}">
                <a16:creationId xmlns:a16="http://schemas.microsoft.com/office/drawing/2014/main" id="{81E522BD-37DC-4008-B3C2-858C703071C2}"/>
              </a:ext>
            </a:extLst>
          </p:cNvPr>
          <p:cNvSpPr>
            <a:spLocks noGrp="1"/>
          </p:cNvSpPr>
          <p:nvPr>
            <p:ph sz="quarter" idx="13"/>
          </p:nvPr>
        </p:nvSpPr>
        <p:spPr/>
        <p:txBody>
          <a:bodyPr vert="horz" lIns="91440" tIns="45720" rIns="91440" bIns="45720" rtlCol="0" anchor="t">
            <a:noAutofit/>
          </a:bodyPr>
          <a:lstStyle/>
          <a:p>
            <a:pPr marL="215900" indent="-215900"/>
            <a:r>
              <a:rPr lang="en-US" dirty="0"/>
              <a:t>If you have any questions going forward or suggestions for what other messages should be included in the document please get in touch with us!</a:t>
            </a:r>
          </a:p>
          <a:p>
            <a:pPr marL="0" indent="0">
              <a:buNone/>
            </a:pPr>
            <a:endParaRPr lang="en-US" dirty="0"/>
          </a:p>
          <a:p>
            <a:pPr lvl="2"/>
            <a:r>
              <a:rPr lang="en-US" sz="1800" dirty="0">
                <a:cs typeface="Calibri"/>
              </a:rPr>
              <a:t>Dermot Nolan, Anna Prihoda Munter, Conor Plese</a:t>
            </a:r>
          </a:p>
          <a:p>
            <a:pPr lvl="2"/>
            <a:r>
              <a:rPr lang="en-US" sz="1800" dirty="0"/>
              <a:t>Petr Stefan, Tereza </a:t>
            </a:r>
            <a:r>
              <a:rPr lang="pt-BR" sz="1800" dirty="0"/>
              <a:t>Hronová, Lucie</a:t>
            </a:r>
            <a:r>
              <a:rPr lang="pt-BR" sz="1800" b="1" dirty="0"/>
              <a:t> </a:t>
            </a:r>
            <a:r>
              <a:rPr lang="en-US" sz="1800" dirty="0"/>
              <a:t>Miklová or Ivan Dzido</a:t>
            </a:r>
          </a:p>
        </p:txBody>
      </p:sp>
    </p:spTree>
    <p:extLst>
      <p:ext uri="{BB962C8B-B14F-4D97-AF65-F5344CB8AC3E}">
        <p14:creationId xmlns:p14="http://schemas.microsoft.com/office/powerpoint/2010/main" val="3336944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F403AF-B5BD-54B6-D00A-2219F4B66A75}"/>
              </a:ext>
            </a:extLst>
          </p:cNvPr>
          <p:cNvSpPr txBox="1">
            <a:spLocks/>
          </p:cNvSpPr>
          <p:nvPr/>
        </p:nvSpPr>
        <p:spPr>
          <a:xfrm>
            <a:off x="628650" y="2075522"/>
            <a:ext cx="7886700" cy="994172"/>
          </a:xfrm>
          <a:prstGeom prst="rect">
            <a:avLst/>
          </a:prstGeom>
        </p:spPr>
        <p:txBody>
          <a:bodyPr vert="horz" lIns="0" tIns="0" rIns="0" bIns="45720" rtlCol="0" anchor="t" anchorCtr="0">
            <a:noAutofit/>
          </a:bodyPr>
          <a:lstStyle>
            <a:lvl1pPr algn="l" defTabSz="914400" rtl="0" eaLnBrk="1" latinLnBrk="0" hangingPunct="1">
              <a:lnSpc>
                <a:spcPct val="80000"/>
              </a:lnSpc>
              <a:spcBef>
                <a:spcPct val="0"/>
              </a:spcBef>
              <a:buNone/>
              <a:defRPr sz="3200" b="1" kern="1200" baseline="0">
                <a:solidFill>
                  <a:schemeClr val="bg1"/>
                </a:solidFill>
                <a:latin typeface="+mn-lt"/>
                <a:ea typeface="+mj-ea"/>
                <a:cs typeface="+mj-cs"/>
              </a:defRPr>
            </a:lvl1pPr>
          </a:lstStyle>
          <a:p>
            <a:pPr algn="ctr"/>
            <a:r>
              <a:rPr lang="en-US" dirty="0"/>
              <a:t>Thank you!</a:t>
            </a:r>
          </a:p>
        </p:txBody>
      </p:sp>
    </p:spTree>
    <p:extLst>
      <p:ext uri="{BB962C8B-B14F-4D97-AF65-F5344CB8AC3E}">
        <p14:creationId xmlns:p14="http://schemas.microsoft.com/office/powerpoint/2010/main" val="1095369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8501-14E0-511A-1B84-6B6C1C632D3A}"/>
              </a:ext>
            </a:extLst>
          </p:cNvPr>
          <p:cNvSpPr>
            <a:spLocks noGrp="1"/>
          </p:cNvSpPr>
          <p:nvPr>
            <p:ph type="title"/>
          </p:nvPr>
        </p:nvSpPr>
        <p:spPr>
          <a:xfrm>
            <a:off x="3573" y="14884"/>
            <a:ext cx="9083277" cy="1315638"/>
          </a:xfrm>
        </p:spPr>
        <p:txBody>
          <a:bodyPr/>
          <a:lstStyle/>
          <a:p>
            <a:pPr algn="ctr"/>
            <a:r>
              <a:rPr lang="en-US" sz="2800" dirty="0">
                <a:solidFill>
                  <a:srgbClr val="EB5A4A"/>
                </a:solidFill>
                <a:cs typeface="Calibri"/>
              </a:rPr>
              <a:t>What </a:t>
            </a:r>
            <a:r>
              <a:rPr lang="en-US" sz="2800" dirty="0">
                <a:cs typeface="Calibri"/>
              </a:rPr>
              <a:t>can you find in this guide?</a:t>
            </a:r>
            <a:endParaRPr lang="en-US" dirty="0"/>
          </a:p>
        </p:txBody>
      </p:sp>
      <p:sp>
        <p:nvSpPr>
          <p:cNvPr id="3" name="Content Placeholder 2">
            <a:extLst>
              <a:ext uri="{FF2B5EF4-FFF2-40B4-BE49-F238E27FC236}">
                <a16:creationId xmlns:a16="http://schemas.microsoft.com/office/drawing/2014/main" id="{76B91AF1-1536-DCFA-D46B-C8F714CE947F}"/>
              </a:ext>
            </a:extLst>
          </p:cNvPr>
          <p:cNvSpPr>
            <a:spLocks noGrp="1"/>
          </p:cNvSpPr>
          <p:nvPr>
            <p:ph sz="quarter" idx="13"/>
          </p:nvPr>
        </p:nvSpPr>
        <p:spPr>
          <a:xfrm>
            <a:off x="1394618" y="1124188"/>
            <a:ext cx="6354763" cy="3263504"/>
          </a:xfrm>
        </p:spPr>
        <p:txBody>
          <a:bodyPr vert="horz" lIns="91440" tIns="45720" rIns="91440" bIns="45720" numCol="2" spcCol="720000" rtlCol="0" anchor="t">
            <a:noAutofit/>
          </a:bodyPr>
          <a:lstStyle/>
          <a:p>
            <a:pPr marL="0" indent="0">
              <a:lnSpc>
                <a:spcPct val="100000"/>
              </a:lnSpc>
              <a:buNone/>
            </a:pPr>
            <a:r>
              <a:rPr lang="en-US" sz="1600" b="1" dirty="0">
                <a:solidFill>
                  <a:schemeClr val="accent1"/>
                </a:solidFill>
                <a:cs typeface="Calibri"/>
              </a:rPr>
              <a:t>How we frame our work</a:t>
            </a:r>
          </a:p>
          <a:p>
            <a:pPr>
              <a:lnSpc>
                <a:spcPct val="100000"/>
              </a:lnSpc>
            </a:pPr>
            <a:r>
              <a:rPr lang="en-US" sz="1600" dirty="0">
                <a:cs typeface="Calibri"/>
              </a:rPr>
              <a:t>We are not heroes/</a:t>
            </a:r>
            <a:r>
              <a:rPr lang="en-US" sz="1600" dirty="0" err="1">
                <a:cs typeface="Calibri"/>
              </a:rPr>
              <a:t>saviours</a:t>
            </a:r>
            <a:endParaRPr lang="en-US" sz="1600" dirty="0">
              <a:cs typeface="Calibri"/>
            </a:endParaRPr>
          </a:p>
          <a:p>
            <a:pPr>
              <a:lnSpc>
                <a:spcPct val="100000"/>
              </a:lnSpc>
            </a:pPr>
            <a:r>
              <a:rPr lang="en-US" sz="1600" dirty="0">
                <a:cs typeface="Calibri"/>
              </a:rPr>
              <a:t>Power of an image</a:t>
            </a:r>
          </a:p>
          <a:p>
            <a:pPr>
              <a:lnSpc>
                <a:spcPct val="100000"/>
              </a:lnSpc>
            </a:pPr>
            <a:r>
              <a:rPr lang="en-US" sz="1600" dirty="0">
                <a:cs typeface="Calibri"/>
              </a:rPr>
              <a:t>Problem with “Thank You”</a:t>
            </a:r>
          </a:p>
          <a:p>
            <a:pPr marL="0" indent="0">
              <a:lnSpc>
                <a:spcPct val="100000"/>
              </a:lnSpc>
              <a:buNone/>
            </a:pPr>
            <a:endParaRPr lang="en-US" sz="1600" dirty="0">
              <a:cs typeface="Calibri"/>
            </a:endParaRPr>
          </a:p>
          <a:p>
            <a:pPr marL="0" indent="0">
              <a:lnSpc>
                <a:spcPct val="100000"/>
              </a:lnSpc>
              <a:buNone/>
            </a:pPr>
            <a:r>
              <a:rPr lang="en-US" sz="1600" b="1" dirty="0">
                <a:solidFill>
                  <a:schemeClr val="accent1"/>
                </a:solidFill>
                <a:cs typeface="Calibri"/>
              </a:rPr>
              <a:t>Style</a:t>
            </a:r>
          </a:p>
          <a:p>
            <a:pPr>
              <a:lnSpc>
                <a:spcPct val="100000"/>
              </a:lnSpc>
            </a:pPr>
            <a:r>
              <a:rPr lang="en-US" sz="1600" dirty="0">
                <a:cs typeface="Calibri"/>
              </a:rPr>
              <a:t>Engaging</a:t>
            </a:r>
          </a:p>
          <a:p>
            <a:pPr>
              <a:lnSpc>
                <a:spcPct val="100000"/>
              </a:lnSpc>
            </a:pPr>
            <a:r>
              <a:rPr lang="en-US" sz="1600" dirty="0">
                <a:cs typeface="Calibri"/>
              </a:rPr>
              <a:t>Neutral</a:t>
            </a:r>
          </a:p>
          <a:p>
            <a:pPr>
              <a:lnSpc>
                <a:spcPct val="100000"/>
              </a:lnSpc>
            </a:pPr>
            <a:r>
              <a:rPr lang="en-US" sz="1600" dirty="0">
                <a:cs typeface="Calibri"/>
              </a:rPr>
              <a:t>Broader than a single project</a:t>
            </a:r>
          </a:p>
          <a:p>
            <a:pPr>
              <a:lnSpc>
                <a:spcPct val="100000"/>
              </a:lnSpc>
            </a:pPr>
            <a:r>
              <a:rPr lang="en-US" sz="1600" dirty="0">
                <a:cs typeface="Calibri"/>
              </a:rPr>
              <a:t>Human-centric</a:t>
            </a:r>
          </a:p>
          <a:p>
            <a:pPr marL="0" indent="0">
              <a:lnSpc>
                <a:spcPct val="100000"/>
              </a:lnSpc>
              <a:buNone/>
            </a:pPr>
            <a:r>
              <a:rPr lang="en-US" sz="1600" b="1" dirty="0">
                <a:solidFill>
                  <a:schemeClr val="accent1"/>
                </a:solidFill>
                <a:cs typeface="Calibri"/>
              </a:rPr>
              <a:t>Language</a:t>
            </a:r>
            <a:endParaRPr lang="en-US" sz="1600" dirty="0">
              <a:solidFill>
                <a:schemeClr val="accent1"/>
              </a:solidFill>
              <a:cs typeface="Calibri"/>
            </a:endParaRPr>
          </a:p>
          <a:p>
            <a:pPr>
              <a:lnSpc>
                <a:spcPct val="100000"/>
              </a:lnSpc>
            </a:pPr>
            <a:r>
              <a:rPr lang="en-US" sz="1600" dirty="0">
                <a:cs typeface="Calibri"/>
              </a:rPr>
              <a:t>Vocabulary List</a:t>
            </a:r>
          </a:p>
          <a:p>
            <a:pPr marL="0" indent="0">
              <a:lnSpc>
                <a:spcPct val="100000"/>
              </a:lnSpc>
              <a:buNone/>
            </a:pPr>
            <a:endParaRPr lang="en-US" sz="1600" dirty="0">
              <a:cs typeface="Calibri"/>
            </a:endParaRPr>
          </a:p>
          <a:p>
            <a:pPr marL="0" indent="0">
              <a:lnSpc>
                <a:spcPct val="100000"/>
              </a:lnSpc>
              <a:buNone/>
            </a:pPr>
            <a:r>
              <a:rPr lang="en-US" sz="1600" dirty="0">
                <a:solidFill>
                  <a:schemeClr val="accent1"/>
                </a:solidFill>
                <a:cs typeface="Calibri"/>
              </a:rPr>
              <a:t>Spellings</a:t>
            </a:r>
          </a:p>
          <a:p>
            <a:pPr marL="0" indent="0">
              <a:lnSpc>
                <a:spcPct val="100000"/>
              </a:lnSpc>
              <a:buNone/>
            </a:pPr>
            <a:r>
              <a:rPr lang="en-US" sz="1600" dirty="0">
                <a:solidFill>
                  <a:schemeClr val="accent1"/>
                </a:solidFill>
                <a:cs typeface="Calibri"/>
              </a:rPr>
              <a:t>Acronyms</a:t>
            </a:r>
          </a:p>
          <a:p>
            <a:pPr marL="0" indent="0">
              <a:lnSpc>
                <a:spcPct val="100000"/>
              </a:lnSpc>
              <a:buNone/>
            </a:pPr>
            <a:r>
              <a:rPr lang="en-US" sz="1600" dirty="0">
                <a:solidFill>
                  <a:schemeClr val="accent1"/>
                </a:solidFill>
                <a:cs typeface="Calibri"/>
              </a:rPr>
              <a:t>Figures</a:t>
            </a:r>
          </a:p>
          <a:p>
            <a:pPr marL="0" indent="0">
              <a:lnSpc>
                <a:spcPct val="100000"/>
              </a:lnSpc>
              <a:buNone/>
            </a:pPr>
            <a:r>
              <a:rPr lang="en-US" sz="1600" dirty="0">
                <a:solidFill>
                  <a:schemeClr val="accent1"/>
                </a:solidFill>
                <a:cs typeface="Calibri"/>
              </a:rPr>
              <a:t>Dates</a:t>
            </a:r>
          </a:p>
          <a:p>
            <a:pPr marL="0" indent="0">
              <a:lnSpc>
                <a:spcPct val="100000"/>
              </a:lnSpc>
              <a:buNone/>
            </a:pPr>
            <a:endParaRPr lang="en-US" sz="1600" dirty="0">
              <a:cs typeface="Calibri"/>
            </a:endParaRPr>
          </a:p>
          <a:p>
            <a:pPr marL="0" indent="0">
              <a:lnSpc>
                <a:spcPct val="100000"/>
              </a:lnSpc>
              <a:buNone/>
            </a:pPr>
            <a:r>
              <a:rPr lang="en-US" sz="1600" b="1" dirty="0">
                <a:solidFill>
                  <a:schemeClr val="accent1"/>
                </a:solidFill>
                <a:cs typeface="Calibri"/>
              </a:rPr>
              <a:t>Checklist</a:t>
            </a:r>
          </a:p>
        </p:txBody>
      </p:sp>
    </p:spTree>
    <p:extLst>
      <p:ext uri="{BB962C8B-B14F-4D97-AF65-F5344CB8AC3E}">
        <p14:creationId xmlns:p14="http://schemas.microsoft.com/office/powerpoint/2010/main" val="978251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8501-14E0-511A-1B84-6B6C1C632D3A}"/>
              </a:ext>
            </a:extLst>
          </p:cNvPr>
          <p:cNvSpPr>
            <a:spLocks noGrp="1"/>
          </p:cNvSpPr>
          <p:nvPr>
            <p:ph type="title"/>
          </p:nvPr>
        </p:nvSpPr>
        <p:spPr>
          <a:xfrm>
            <a:off x="3573" y="14884"/>
            <a:ext cx="9083277" cy="1315638"/>
          </a:xfrm>
        </p:spPr>
        <p:txBody>
          <a:bodyPr/>
          <a:lstStyle/>
          <a:p>
            <a:pPr algn="ctr"/>
            <a:r>
              <a:rPr lang="en-US" sz="2800" dirty="0">
                <a:solidFill>
                  <a:srgbClr val="14418B"/>
                </a:solidFill>
                <a:cs typeface="Calibri"/>
              </a:rPr>
              <a:t>Why did we update this guide</a:t>
            </a:r>
            <a:r>
              <a:rPr lang="en-US" sz="2800" dirty="0">
                <a:cs typeface="Calibri"/>
              </a:rPr>
              <a:t>?</a:t>
            </a:r>
            <a:endParaRPr lang="en-US" dirty="0"/>
          </a:p>
        </p:txBody>
      </p:sp>
      <p:sp>
        <p:nvSpPr>
          <p:cNvPr id="3" name="Content Placeholder 2">
            <a:extLst>
              <a:ext uri="{FF2B5EF4-FFF2-40B4-BE49-F238E27FC236}">
                <a16:creationId xmlns:a16="http://schemas.microsoft.com/office/drawing/2014/main" id="{76B91AF1-1536-DCFA-D46B-C8F714CE947F}"/>
              </a:ext>
            </a:extLst>
          </p:cNvPr>
          <p:cNvSpPr>
            <a:spLocks noGrp="1"/>
          </p:cNvSpPr>
          <p:nvPr>
            <p:ph sz="quarter" idx="13"/>
          </p:nvPr>
        </p:nvSpPr>
        <p:spPr>
          <a:xfrm>
            <a:off x="620712" y="939998"/>
            <a:ext cx="7902575" cy="3263504"/>
          </a:xfrm>
        </p:spPr>
        <p:txBody>
          <a:bodyPr vert="horz" lIns="91440" tIns="45720" rIns="91440" bIns="45720" rtlCol="0" anchor="t">
            <a:noAutofit/>
          </a:bodyPr>
          <a:lstStyle/>
          <a:p>
            <a:pPr marL="0" indent="0" fontAlgn="base">
              <a:buNone/>
            </a:pPr>
            <a:r>
              <a:rPr lang="en-US" sz="1600" i="1" dirty="0"/>
              <a:t>Our aim is to </a:t>
            </a:r>
            <a:r>
              <a:rPr lang="en-US" sz="1600" b="1" i="1" dirty="0">
                <a:solidFill>
                  <a:srgbClr val="14418B"/>
                </a:solidFill>
              </a:rPr>
              <a:t>produce engaging content that accurately portrays our work and values</a:t>
            </a:r>
            <a:r>
              <a:rPr lang="en-US" sz="1600" i="1" dirty="0">
                <a:solidFill>
                  <a:srgbClr val="14418B"/>
                </a:solidFill>
              </a:rPr>
              <a:t>, </a:t>
            </a:r>
            <a:r>
              <a:rPr lang="en-US" sz="1600" i="1" dirty="0"/>
              <a:t>and respects and upholds the dignity of those with whom we work.</a:t>
            </a:r>
            <a:r>
              <a:rPr lang="en-US" sz="1600" dirty="0"/>
              <a:t> </a:t>
            </a:r>
          </a:p>
          <a:p>
            <a:pPr marL="0" indent="0" fontAlgn="base">
              <a:buNone/>
            </a:pPr>
            <a:endParaRPr lang="en-US" sz="1600" dirty="0"/>
          </a:p>
          <a:p>
            <a:pPr marL="0" indent="0" fontAlgn="base">
              <a:buNone/>
            </a:pPr>
            <a:r>
              <a:rPr lang="en-GB" sz="1600" dirty="0"/>
              <a:t>It is part of our role as an INGO with a broad audience and a powerful voice to </a:t>
            </a:r>
            <a:r>
              <a:rPr lang="en-GB" sz="1600" b="1" dirty="0">
                <a:solidFill>
                  <a:srgbClr val="14418B"/>
                </a:solidFill>
              </a:rPr>
              <a:t>actively challenge such stereotypes and damaging and dehumanising narratives.</a:t>
            </a:r>
          </a:p>
          <a:p>
            <a:pPr marL="0" indent="0" fontAlgn="base">
              <a:buNone/>
            </a:pPr>
            <a:endParaRPr lang="en-US" sz="1600" dirty="0"/>
          </a:p>
          <a:p>
            <a:pPr marL="0" indent="0" fontAlgn="base">
              <a:buNone/>
            </a:pPr>
            <a:r>
              <a:rPr lang="en-US" sz="1600" dirty="0"/>
              <a:t>This language and communication style guide has been drafted to ensure that our communication reflects our programmatic efforts to be </a:t>
            </a:r>
            <a:r>
              <a:rPr lang="en-US" sz="1600" b="1" dirty="0">
                <a:solidFill>
                  <a:srgbClr val="14418B"/>
                </a:solidFill>
              </a:rPr>
              <a:t>progressive, considered, inclusive and locally-led</a:t>
            </a:r>
            <a:r>
              <a:rPr lang="en-US" sz="1600" dirty="0">
                <a:solidFill>
                  <a:srgbClr val="14418B"/>
                </a:solidFill>
              </a:rPr>
              <a:t>. </a:t>
            </a:r>
          </a:p>
          <a:p>
            <a:pPr marL="0" indent="0" fontAlgn="base">
              <a:buNone/>
            </a:pPr>
            <a:endParaRPr lang="en-US" sz="1600" dirty="0"/>
          </a:p>
          <a:p>
            <a:pPr marL="0" indent="0" fontAlgn="base">
              <a:buNone/>
            </a:pPr>
            <a:r>
              <a:rPr lang="en-US" sz="1600" dirty="0"/>
              <a:t>The language and imagery we use should be consistent with our values and consistent across all our outputs. </a:t>
            </a:r>
            <a:r>
              <a:rPr lang="en-US" sz="1600" b="1" dirty="0">
                <a:solidFill>
                  <a:srgbClr val="14418B"/>
                </a:solidFill>
              </a:rPr>
              <a:t>It should be inclusive and not reinforce inequality.</a:t>
            </a:r>
            <a:r>
              <a:rPr lang="en-US" sz="1600" dirty="0">
                <a:solidFill>
                  <a:srgbClr val="14418B"/>
                </a:solidFill>
              </a:rPr>
              <a:t>  </a:t>
            </a:r>
          </a:p>
          <a:p>
            <a:pPr marL="0" indent="0">
              <a:buNone/>
            </a:pPr>
            <a:endParaRPr lang="en-US" dirty="0">
              <a:cs typeface="Calibri"/>
            </a:endParaRPr>
          </a:p>
          <a:p>
            <a:pPr marL="0" indent="0">
              <a:buNone/>
            </a:pPr>
            <a:endParaRPr lang="en-US" b="1" dirty="0">
              <a:cs typeface="Calibri"/>
            </a:endParaRPr>
          </a:p>
        </p:txBody>
      </p:sp>
    </p:spTree>
    <p:extLst>
      <p:ext uri="{BB962C8B-B14F-4D97-AF65-F5344CB8AC3E}">
        <p14:creationId xmlns:p14="http://schemas.microsoft.com/office/powerpoint/2010/main" val="207394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8501-14E0-511A-1B84-6B6C1C632D3A}"/>
              </a:ext>
            </a:extLst>
          </p:cNvPr>
          <p:cNvSpPr>
            <a:spLocks noGrp="1"/>
          </p:cNvSpPr>
          <p:nvPr>
            <p:ph type="title"/>
          </p:nvPr>
        </p:nvSpPr>
        <p:spPr>
          <a:xfrm>
            <a:off x="3573" y="14884"/>
            <a:ext cx="9083277" cy="1315638"/>
          </a:xfrm>
        </p:spPr>
        <p:txBody>
          <a:bodyPr/>
          <a:lstStyle/>
          <a:p>
            <a:pPr algn="ctr"/>
            <a:r>
              <a:rPr lang="en-US" sz="2800" dirty="0">
                <a:solidFill>
                  <a:srgbClr val="14418B"/>
                </a:solidFill>
                <a:cs typeface="Calibri"/>
              </a:rPr>
              <a:t>How we frame our work</a:t>
            </a:r>
            <a:endParaRPr lang="en-US" dirty="0">
              <a:solidFill>
                <a:srgbClr val="14418B"/>
              </a:solidFill>
            </a:endParaRPr>
          </a:p>
        </p:txBody>
      </p:sp>
      <p:sp>
        <p:nvSpPr>
          <p:cNvPr id="3" name="Content Placeholder 2">
            <a:extLst>
              <a:ext uri="{FF2B5EF4-FFF2-40B4-BE49-F238E27FC236}">
                <a16:creationId xmlns:a16="http://schemas.microsoft.com/office/drawing/2014/main" id="{76B91AF1-1536-DCFA-D46B-C8F714CE947F}"/>
              </a:ext>
            </a:extLst>
          </p:cNvPr>
          <p:cNvSpPr>
            <a:spLocks noGrp="1"/>
          </p:cNvSpPr>
          <p:nvPr>
            <p:ph sz="quarter" idx="13"/>
          </p:nvPr>
        </p:nvSpPr>
        <p:spPr>
          <a:xfrm>
            <a:off x="620712" y="1009888"/>
            <a:ext cx="7902575" cy="3263504"/>
          </a:xfrm>
        </p:spPr>
        <p:txBody>
          <a:bodyPr vert="horz" lIns="91440" tIns="45720" rIns="91440" bIns="45720" rtlCol="0" anchor="t">
            <a:noAutofit/>
          </a:bodyPr>
          <a:lstStyle/>
          <a:p>
            <a:pPr marL="0" indent="0" fontAlgn="base">
              <a:buNone/>
            </a:pPr>
            <a:r>
              <a:rPr lang="en-US" sz="1600" dirty="0"/>
              <a:t>NGOs are increasingly mindful to </a:t>
            </a:r>
            <a:r>
              <a:rPr lang="en-US" sz="1600" b="1" dirty="0">
                <a:solidFill>
                  <a:srgbClr val="14418B"/>
                </a:solidFill>
              </a:rPr>
              <a:t>avoid language and imagery that perpetuate stereotypes about vulnerable people and communities.</a:t>
            </a:r>
            <a:r>
              <a:rPr lang="en-US" sz="1600" dirty="0">
                <a:solidFill>
                  <a:srgbClr val="14418B"/>
                </a:solidFill>
              </a:rPr>
              <a:t> </a:t>
            </a:r>
            <a:r>
              <a:rPr lang="en-US" sz="1600" dirty="0"/>
              <a:t>But it still happens.</a:t>
            </a:r>
          </a:p>
          <a:p>
            <a:pPr marL="0" indent="0" fontAlgn="base">
              <a:buNone/>
            </a:pPr>
            <a:endParaRPr lang="en-US" sz="1600" dirty="0">
              <a:solidFill>
                <a:srgbClr val="14418B"/>
              </a:solidFill>
            </a:endParaRPr>
          </a:p>
          <a:p>
            <a:pPr marL="0" indent="0" fontAlgn="base">
              <a:buNone/>
            </a:pPr>
            <a:r>
              <a:rPr lang="en-US" sz="1600" b="1" dirty="0">
                <a:solidFill>
                  <a:srgbClr val="14418B"/>
                </a:solidFill>
              </a:rPr>
              <a:t>We, at PIN, must ensure that our communications </a:t>
            </a:r>
            <a:r>
              <a:rPr lang="en-US" sz="1600" b="1" u="sng" dirty="0">
                <a:solidFill>
                  <a:srgbClr val="14418B"/>
                </a:solidFill>
              </a:rPr>
              <a:t>do not:</a:t>
            </a:r>
          </a:p>
          <a:p>
            <a:pPr fontAlgn="base"/>
            <a:r>
              <a:rPr lang="en-US" sz="1600" dirty="0"/>
              <a:t>take away people’s agency/make people out to be passive recipients of aid</a:t>
            </a:r>
          </a:p>
          <a:p>
            <a:pPr fontAlgn="base"/>
            <a:r>
              <a:rPr lang="en-US" sz="1600" dirty="0"/>
              <a:t>reinforce stereotypes (race, sex, age, socio-economic status etc.)</a:t>
            </a:r>
          </a:p>
          <a:p>
            <a:pPr fontAlgn="base"/>
            <a:r>
              <a:rPr lang="en-US" sz="1600" dirty="0"/>
              <a:t>speak on behalf of others</a:t>
            </a:r>
          </a:p>
          <a:p>
            <a:pPr fontAlgn="base"/>
            <a:r>
              <a:rPr lang="en-US" sz="1600" dirty="0"/>
              <a:t>present PIN as a hero/</a:t>
            </a:r>
            <a:r>
              <a:rPr lang="en-US" sz="1600" dirty="0" err="1"/>
              <a:t>saviour</a:t>
            </a:r>
            <a:endParaRPr lang="en-US" sz="1600" dirty="0"/>
          </a:p>
          <a:p>
            <a:pPr fontAlgn="base"/>
            <a:r>
              <a:rPr lang="en-US" sz="1600" dirty="0"/>
              <a:t>cause harm</a:t>
            </a:r>
          </a:p>
          <a:p>
            <a:pPr marL="0" indent="0" fontAlgn="base">
              <a:buNone/>
            </a:pPr>
            <a:endParaRPr lang="en-US" dirty="0"/>
          </a:p>
          <a:p>
            <a:pPr marL="0" indent="0" fontAlgn="base">
              <a:buNone/>
            </a:pPr>
            <a:endParaRPr lang="en-US" dirty="0"/>
          </a:p>
          <a:p>
            <a:pPr fontAlgn="base"/>
            <a:endParaRPr lang="en-US" dirty="0"/>
          </a:p>
        </p:txBody>
      </p:sp>
      <p:pic>
        <p:nvPicPr>
          <p:cNvPr id="5" name="Picture 4">
            <a:hlinkClick r:id="rId3"/>
            <a:extLst>
              <a:ext uri="{FF2B5EF4-FFF2-40B4-BE49-F238E27FC236}">
                <a16:creationId xmlns:a16="http://schemas.microsoft.com/office/drawing/2014/main" id="{C2EEE8E9-09CE-40AA-926D-12DD32B24E3C}"/>
              </a:ext>
            </a:extLst>
          </p:cNvPr>
          <p:cNvPicPr>
            <a:picLocks noChangeAspect="1"/>
          </p:cNvPicPr>
          <p:nvPr/>
        </p:nvPicPr>
        <p:blipFill>
          <a:blip r:embed="rId4"/>
          <a:stretch>
            <a:fillRect/>
          </a:stretch>
        </p:blipFill>
        <p:spPr>
          <a:xfrm>
            <a:off x="4571999" y="3040890"/>
            <a:ext cx="3219569" cy="1811007"/>
          </a:xfrm>
          <a:prstGeom prst="rect">
            <a:avLst/>
          </a:prstGeom>
        </p:spPr>
      </p:pic>
    </p:spTree>
    <p:extLst>
      <p:ext uri="{BB962C8B-B14F-4D97-AF65-F5344CB8AC3E}">
        <p14:creationId xmlns:p14="http://schemas.microsoft.com/office/powerpoint/2010/main" val="3873893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8501-14E0-511A-1B84-6B6C1C632D3A}"/>
              </a:ext>
            </a:extLst>
          </p:cNvPr>
          <p:cNvSpPr>
            <a:spLocks noGrp="1"/>
          </p:cNvSpPr>
          <p:nvPr>
            <p:ph type="title"/>
          </p:nvPr>
        </p:nvSpPr>
        <p:spPr>
          <a:xfrm>
            <a:off x="3573" y="14884"/>
            <a:ext cx="9083277" cy="1315638"/>
          </a:xfrm>
        </p:spPr>
        <p:txBody>
          <a:bodyPr/>
          <a:lstStyle/>
          <a:p>
            <a:pPr algn="ctr"/>
            <a:r>
              <a:rPr lang="en-US" sz="2800" dirty="0">
                <a:solidFill>
                  <a:srgbClr val="14418B"/>
                </a:solidFill>
                <a:cs typeface="Calibri"/>
              </a:rPr>
              <a:t>Examples of harmful content</a:t>
            </a:r>
            <a:endParaRPr lang="en-US" dirty="0"/>
          </a:p>
        </p:txBody>
      </p:sp>
      <p:pic>
        <p:nvPicPr>
          <p:cNvPr id="6" name="Picture 5">
            <a:extLst>
              <a:ext uri="{FF2B5EF4-FFF2-40B4-BE49-F238E27FC236}">
                <a16:creationId xmlns:a16="http://schemas.microsoft.com/office/drawing/2014/main" id="{94B78BA9-00D6-41DC-8749-F452688EFFBE}"/>
              </a:ext>
            </a:extLst>
          </p:cNvPr>
          <p:cNvPicPr>
            <a:picLocks noChangeAspect="1"/>
          </p:cNvPicPr>
          <p:nvPr/>
        </p:nvPicPr>
        <p:blipFill rotWithShape="1">
          <a:blip r:embed="rId3"/>
          <a:srcRect l="37469" t="24128" r="38718" b="23916"/>
          <a:stretch/>
        </p:blipFill>
        <p:spPr>
          <a:xfrm>
            <a:off x="563880" y="1330521"/>
            <a:ext cx="2735580" cy="3357303"/>
          </a:xfrm>
          <a:prstGeom prst="rect">
            <a:avLst/>
          </a:prstGeom>
        </p:spPr>
      </p:pic>
      <p:pic>
        <p:nvPicPr>
          <p:cNvPr id="4" name="Picture 3">
            <a:extLst>
              <a:ext uri="{FF2B5EF4-FFF2-40B4-BE49-F238E27FC236}">
                <a16:creationId xmlns:a16="http://schemas.microsoft.com/office/drawing/2014/main" id="{599EA7F5-F9EE-4664-A474-7CCF504AC241}"/>
              </a:ext>
            </a:extLst>
          </p:cNvPr>
          <p:cNvPicPr/>
          <p:nvPr/>
        </p:nvPicPr>
        <p:blipFill>
          <a:blip r:embed="rId4"/>
          <a:stretch>
            <a:fillRect/>
          </a:stretch>
        </p:blipFill>
        <p:spPr>
          <a:xfrm>
            <a:off x="3719512" y="1029335"/>
            <a:ext cx="2312035" cy="1542415"/>
          </a:xfrm>
          <a:prstGeom prst="rect">
            <a:avLst/>
          </a:prstGeom>
        </p:spPr>
      </p:pic>
      <p:pic>
        <p:nvPicPr>
          <p:cNvPr id="5" name="Picture 4">
            <a:extLst>
              <a:ext uri="{FF2B5EF4-FFF2-40B4-BE49-F238E27FC236}">
                <a16:creationId xmlns:a16="http://schemas.microsoft.com/office/drawing/2014/main" id="{908D9C4D-93B1-4D77-BCCF-9C931B3FF36B}"/>
              </a:ext>
            </a:extLst>
          </p:cNvPr>
          <p:cNvPicPr/>
          <p:nvPr/>
        </p:nvPicPr>
        <p:blipFill>
          <a:blip r:embed="rId5"/>
          <a:stretch>
            <a:fillRect/>
          </a:stretch>
        </p:blipFill>
        <p:spPr>
          <a:xfrm>
            <a:off x="5013960" y="2865121"/>
            <a:ext cx="3276600" cy="1822704"/>
          </a:xfrm>
          <a:prstGeom prst="rect">
            <a:avLst/>
          </a:prstGeom>
        </p:spPr>
      </p:pic>
    </p:spTree>
    <p:extLst>
      <p:ext uri="{BB962C8B-B14F-4D97-AF65-F5344CB8AC3E}">
        <p14:creationId xmlns:p14="http://schemas.microsoft.com/office/powerpoint/2010/main" val="10129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8501-14E0-511A-1B84-6B6C1C632D3A}"/>
              </a:ext>
            </a:extLst>
          </p:cNvPr>
          <p:cNvSpPr>
            <a:spLocks noGrp="1"/>
          </p:cNvSpPr>
          <p:nvPr>
            <p:ph type="title"/>
          </p:nvPr>
        </p:nvSpPr>
        <p:spPr>
          <a:xfrm>
            <a:off x="3573" y="14884"/>
            <a:ext cx="9083277" cy="1315638"/>
          </a:xfrm>
        </p:spPr>
        <p:txBody>
          <a:bodyPr/>
          <a:lstStyle/>
          <a:p>
            <a:pPr algn="ctr"/>
            <a:r>
              <a:rPr lang="en-US" sz="2800" dirty="0">
                <a:solidFill>
                  <a:srgbClr val="14418B"/>
                </a:solidFill>
                <a:cs typeface="Calibri"/>
              </a:rPr>
              <a:t>Examples of harmful content</a:t>
            </a:r>
            <a:endParaRPr lang="en-US" dirty="0"/>
          </a:p>
        </p:txBody>
      </p:sp>
      <p:sp>
        <p:nvSpPr>
          <p:cNvPr id="3" name="Rectangle 2">
            <a:extLst>
              <a:ext uri="{FF2B5EF4-FFF2-40B4-BE49-F238E27FC236}">
                <a16:creationId xmlns:a16="http://schemas.microsoft.com/office/drawing/2014/main" id="{80108266-D9A4-45F1-98B9-DE901C4BE35D}"/>
              </a:ext>
            </a:extLst>
          </p:cNvPr>
          <p:cNvSpPr/>
          <p:nvPr/>
        </p:nvSpPr>
        <p:spPr>
          <a:xfrm>
            <a:off x="4168140" y="1140589"/>
            <a:ext cx="4572000" cy="1815882"/>
          </a:xfrm>
          <a:prstGeom prst="rect">
            <a:avLst/>
          </a:prstGeom>
        </p:spPr>
        <p:txBody>
          <a:bodyPr>
            <a:spAutoFit/>
          </a:bodyPr>
          <a:lstStyle/>
          <a:p>
            <a:r>
              <a:rPr lang="en-US" sz="1400" b="1" i="1" dirty="0">
                <a:solidFill>
                  <a:srgbClr val="283C46"/>
                </a:solidFill>
                <a:latin typeface="Inter"/>
              </a:rPr>
              <a:t>“In this video, children cannot speak for themselves because they are “too poor for words.” This claim is beyond offensive; the video presents the Western donor as the </a:t>
            </a:r>
            <a:r>
              <a:rPr lang="en-US" sz="1400" b="1" i="1" dirty="0" err="1">
                <a:solidFill>
                  <a:srgbClr val="283C46"/>
                </a:solidFill>
                <a:latin typeface="Inter"/>
              </a:rPr>
              <a:t>saviour</a:t>
            </a:r>
            <a:r>
              <a:rPr lang="en-US" sz="1400" b="1" i="1" dirty="0">
                <a:solidFill>
                  <a:srgbClr val="283C46"/>
                </a:solidFill>
                <a:latin typeface="Inter"/>
              </a:rPr>
              <a:t>. In addition, the video gives you the impression that just 92 cents a day will save the life of the child you sponsor. When only addressing poverty, structural inequalities, lack of proper health systems and other issues become so simple.”</a:t>
            </a:r>
            <a:endParaRPr lang="en-US" sz="1400" dirty="0"/>
          </a:p>
        </p:txBody>
      </p:sp>
      <p:pic>
        <p:nvPicPr>
          <p:cNvPr id="5" name="Picture 4">
            <a:hlinkClick r:id="rId3"/>
            <a:extLst>
              <a:ext uri="{FF2B5EF4-FFF2-40B4-BE49-F238E27FC236}">
                <a16:creationId xmlns:a16="http://schemas.microsoft.com/office/drawing/2014/main" id="{ABD22D80-9EA0-4D45-895E-F8FEEA3BDBB8}"/>
              </a:ext>
            </a:extLst>
          </p:cNvPr>
          <p:cNvPicPr/>
          <p:nvPr/>
        </p:nvPicPr>
        <p:blipFill>
          <a:blip r:embed="rId4"/>
          <a:stretch>
            <a:fillRect/>
          </a:stretch>
        </p:blipFill>
        <p:spPr>
          <a:xfrm>
            <a:off x="541338" y="1198855"/>
            <a:ext cx="3333432" cy="1769046"/>
          </a:xfrm>
          <a:prstGeom prst="rect">
            <a:avLst/>
          </a:prstGeom>
        </p:spPr>
      </p:pic>
      <p:sp>
        <p:nvSpPr>
          <p:cNvPr id="4" name="Rectangle 3">
            <a:extLst>
              <a:ext uri="{FF2B5EF4-FFF2-40B4-BE49-F238E27FC236}">
                <a16:creationId xmlns:a16="http://schemas.microsoft.com/office/drawing/2014/main" id="{39B5F4A1-10EE-497F-B7EB-C59EB2AF61AC}"/>
              </a:ext>
            </a:extLst>
          </p:cNvPr>
          <p:cNvSpPr/>
          <p:nvPr/>
        </p:nvSpPr>
        <p:spPr>
          <a:xfrm>
            <a:off x="487998" y="4002911"/>
            <a:ext cx="2643159" cy="369332"/>
          </a:xfrm>
          <a:prstGeom prst="rect">
            <a:avLst/>
          </a:prstGeom>
        </p:spPr>
        <p:txBody>
          <a:bodyPr wrap="none">
            <a:spAutoFit/>
          </a:bodyPr>
          <a:lstStyle/>
          <a:p>
            <a:r>
              <a:rPr lang="en-US" dirty="0">
                <a:solidFill>
                  <a:srgbClr val="14418B"/>
                </a:solidFill>
              </a:rPr>
              <a:t>https://www.radiaid.com/</a:t>
            </a:r>
          </a:p>
        </p:txBody>
      </p:sp>
      <p:sp>
        <p:nvSpPr>
          <p:cNvPr id="7" name="Rectangle 6">
            <a:extLst>
              <a:ext uri="{FF2B5EF4-FFF2-40B4-BE49-F238E27FC236}">
                <a16:creationId xmlns:a16="http://schemas.microsoft.com/office/drawing/2014/main" id="{3E5E920A-89C2-48CE-834D-A9316F50C8B8}"/>
              </a:ext>
            </a:extLst>
          </p:cNvPr>
          <p:cNvSpPr/>
          <p:nvPr/>
        </p:nvSpPr>
        <p:spPr>
          <a:xfrm>
            <a:off x="3268980" y="3782540"/>
            <a:ext cx="4572000" cy="738664"/>
          </a:xfrm>
          <a:prstGeom prst="rect">
            <a:avLst/>
          </a:prstGeom>
        </p:spPr>
        <p:txBody>
          <a:bodyPr>
            <a:spAutoFit/>
          </a:bodyPr>
          <a:lstStyle/>
          <a:p>
            <a:r>
              <a:rPr lang="en-US" sz="1400" b="1" i="1" dirty="0">
                <a:solidFill>
                  <a:srgbClr val="14418B"/>
                </a:solidFill>
                <a:latin typeface="Inter"/>
              </a:rPr>
              <a:t>On this website you can find examples of comms outputs that were shortlisted for prizes for best and worst when it comes to stereotyping through charity campaigns</a:t>
            </a:r>
            <a:endParaRPr lang="en-US" sz="1400" dirty="0">
              <a:solidFill>
                <a:srgbClr val="14418B"/>
              </a:solidFill>
            </a:endParaRPr>
          </a:p>
        </p:txBody>
      </p:sp>
    </p:spTree>
    <p:extLst>
      <p:ext uri="{BB962C8B-B14F-4D97-AF65-F5344CB8AC3E}">
        <p14:creationId xmlns:p14="http://schemas.microsoft.com/office/powerpoint/2010/main" val="1269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8501-14E0-511A-1B84-6B6C1C632D3A}"/>
              </a:ext>
            </a:extLst>
          </p:cNvPr>
          <p:cNvSpPr>
            <a:spLocks noGrp="1"/>
          </p:cNvSpPr>
          <p:nvPr>
            <p:ph type="title"/>
          </p:nvPr>
        </p:nvSpPr>
        <p:spPr>
          <a:xfrm>
            <a:off x="3573" y="14884"/>
            <a:ext cx="9083277" cy="1315638"/>
          </a:xfrm>
        </p:spPr>
        <p:txBody>
          <a:bodyPr/>
          <a:lstStyle/>
          <a:p>
            <a:pPr algn="ctr"/>
            <a:r>
              <a:rPr lang="en-US" sz="2800" dirty="0">
                <a:solidFill>
                  <a:srgbClr val="14418B"/>
                </a:solidFill>
                <a:cs typeface="Calibri"/>
              </a:rPr>
              <a:t>Examples of great content</a:t>
            </a:r>
            <a:endParaRPr lang="en-US" dirty="0"/>
          </a:p>
        </p:txBody>
      </p:sp>
      <p:pic>
        <p:nvPicPr>
          <p:cNvPr id="3073" name="Picture 9">
            <a:hlinkClick r:id="rId3"/>
            <a:extLst>
              <a:ext uri="{FF2B5EF4-FFF2-40B4-BE49-F238E27FC236}">
                <a16:creationId xmlns:a16="http://schemas.microsoft.com/office/drawing/2014/main" id="{859424B9-8E40-4F7D-8617-44803CA315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835" y="2054991"/>
            <a:ext cx="3312521" cy="186384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0">
            <a:hlinkClick r:id="rId5"/>
            <a:extLst>
              <a:ext uri="{FF2B5EF4-FFF2-40B4-BE49-F238E27FC236}">
                <a16:creationId xmlns:a16="http://schemas.microsoft.com/office/drawing/2014/main" id="{F96BEB7C-044D-45A3-B380-2F4898EE764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6080" y="2054991"/>
            <a:ext cx="3313500" cy="18638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40327A1-D8D4-4180-B33C-3CDD03A86081}"/>
              </a:ext>
            </a:extLst>
          </p:cNvPr>
          <p:cNvSpPr>
            <a:spLocks noChangeArrowheads="1"/>
          </p:cNvSpPr>
          <p:nvPr/>
        </p:nvSpPr>
        <p:spPr bwMode="auto">
          <a:xfrm>
            <a:off x="544075" y="1339801"/>
            <a:ext cx="80558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b="1" dirty="0">
                <a:solidFill>
                  <a:srgbClr val="14418B"/>
                </a:solidFill>
              </a:rPr>
              <a:t>That actively challenge stereotypes and damaging and dehumanising narratives.</a:t>
            </a:r>
            <a:endParaRPr lang="en-US" dirty="0"/>
          </a:p>
        </p:txBody>
      </p:sp>
      <p:sp>
        <p:nvSpPr>
          <p:cNvPr id="7" name="Rectangle 5">
            <a:extLst>
              <a:ext uri="{FF2B5EF4-FFF2-40B4-BE49-F238E27FC236}">
                <a16:creationId xmlns:a16="http://schemas.microsoft.com/office/drawing/2014/main" id="{5FAA1BCD-09D9-40B5-B2D1-8ED209CC2BDB}"/>
              </a:ext>
            </a:extLst>
          </p:cNvPr>
          <p:cNvSpPr>
            <a:spLocks noChangeArrowheads="1"/>
          </p:cNvSpPr>
          <p:nvPr/>
        </p:nvSpPr>
        <p:spPr bwMode="auto">
          <a:xfrm>
            <a:off x="1074420" y="2054991"/>
            <a:ext cx="14023238" cy="80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8159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D32F-EF7A-41AA-A2FF-1B5C10CF12F8}"/>
              </a:ext>
            </a:extLst>
          </p:cNvPr>
          <p:cNvSpPr>
            <a:spLocks noGrp="1"/>
          </p:cNvSpPr>
          <p:nvPr>
            <p:ph type="title"/>
          </p:nvPr>
        </p:nvSpPr>
        <p:spPr>
          <a:xfrm>
            <a:off x="628650" y="0"/>
            <a:ext cx="7886700" cy="994172"/>
          </a:xfrm>
        </p:spPr>
        <p:txBody>
          <a:bodyPr/>
          <a:lstStyle/>
          <a:p>
            <a:pPr algn="ctr"/>
            <a:r>
              <a:rPr lang="en-US" sz="2400" dirty="0"/>
              <a:t>We are not “heroes”</a:t>
            </a:r>
          </a:p>
        </p:txBody>
      </p:sp>
      <p:sp>
        <p:nvSpPr>
          <p:cNvPr id="7" name="Content Placeholder 6">
            <a:extLst>
              <a:ext uri="{FF2B5EF4-FFF2-40B4-BE49-F238E27FC236}">
                <a16:creationId xmlns:a16="http://schemas.microsoft.com/office/drawing/2014/main" id="{0AFEC82B-1718-4F8F-9F05-221A963E8CA4}"/>
              </a:ext>
            </a:extLst>
          </p:cNvPr>
          <p:cNvSpPr>
            <a:spLocks noGrp="1"/>
          </p:cNvSpPr>
          <p:nvPr>
            <p:ph sz="quarter" idx="13"/>
          </p:nvPr>
        </p:nvSpPr>
        <p:spPr>
          <a:xfrm>
            <a:off x="628650" y="994172"/>
            <a:ext cx="7902575" cy="3263504"/>
          </a:xfrm>
        </p:spPr>
        <p:txBody>
          <a:bodyPr/>
          <a:lstStyle/>
          <a:p>
            <a:pPr marL="0" indent="0">
              <a:buNone/>
            </a:pPr>
            <a:r>
              <a:rPr lang="en-GB" sz="1600" dirty="0"/>
              <a:t>We must not present PIN as a ‘</a:t>
            </a:r>
            <a:r>
              <a:rPr lang="en-GB" sz="1600" b="1" dirty="0">
                <a:solidFill>
                  <a:srgbClr val="14418B"/>
                </a:solidFill>
              </a:rPr>
              <a:t>saviour’, ‘solution’, ‘hero’, ‘changing lives’ or ‘giving hope’ </a:t>
            </a:r>
            <a:r>
              <a:rPr lang="en-GB" sz="1600" dirty="0"/>
              <a:t>in the contexts we work. </a:t>
            </a:r>
          </a:p>
          <a:p>
            <a:pPr marL="0" indent="0">
              <a:buNone/>
            </a:pPr>
            <a:r>
              <a:rPr lang="en-GB" sz="1600" dirty="0"/>
              <a:t>We must not present the people we support as ‘victims’ or passive recipients of aid.</a:t>
            </a:r>
          </a:p>
          <a:p>
            <a:pPr marL="0" indent="0">
              <a:buNone/>
            </a:pPr>
            <a:endParaRPr lang="en-GB" sz="1600" dirty="0"/>
          </a:p>
          <a:p>
            <a:pPr marL="0" indent="0">
              <a:buNone/>
            </a:pPr>
            <a:r>
              <a:rPr lang="en-GB" sz="1600" dirty="0"/>
              <a:t>We work </a:t>
            </a:r>
            <a:r>
              <a:rPr lang="en-GB" sz="1600" b="1" u="sng" dirty="0">
                <a:solidFill>
                  <a:srgbClr val="14418B"/>
                </a:solidFill>
              </a:rPr>
              <a:t>with</a:t>
            </a:r>
            <a:r>
              <a:rPr lang="en-GB" sz="1600" b="1" dirty="0">
                <a:solidFill>
                  <a:srgbClr val="14418B"/>
                </a:solidFill>
              </a:rPr>
              <a:t> local communities and </a:t>
            </a:r>
            <a:r>
              <a:rPr lang="en-GB" sz="1600" b="1" u="sng" dirty="0">
                <a:solidFill>
                  <a:srgbClr val="14418B"/>
                </a:solidFill>
              </a:rPr>
              <a:t>with</a:t>
            </a:r>
            <a:r>
              <a:rPr lang="en-GB" sz="1600" b="1" dirty="0">
                <a:solidFill>
                  <a:srgbClr val="14418B"/>
                </a:solidFill>
              </a:rPr>
              <a:t> local partners</a:t>
            </a:r>
            <a:r>
              <a:rPr lang="en-GB" sz="1600" dirty="0"/>
              <a:t> and this should be reflected in the language and imagery we use in our communication.</a:t>
            </a:r>
            <a:r>
              <a:rPr lang="en-US" sz="1600" dirty="0"/>
              <a:t> </a:t>
            </a:r>
          </a:p>
          <a:p>
            <a:pPr marL="0" indent="0">
              <a:buNone/>
            </a:pPr>
            <a:endParaRPr lang="en-US" sz="1600" dirty="0"/>
          </a:p>
          <a:p>
            <a:pPr marL="0" indent="0">
              <a:buNone/>
            </a:pPr>
            <a:r>
              <a:rPr lang="en-US" sz="1600" dirty="0"/>
              <a:t>We must show the </a:t>
            </a:r>
            <a:r>
              <a:rPr lang="en-US" sz="1600" b="1" dirty="0">
                <a:solidFill>
                  <a:srgbClr val="14418B"/>
                </a:solidFill>
              </a:rPr>
              <a:t>agency of the people we support and the local partners and communities we work with. </a:t>
            </a:r>
          </a:p>
          <a:p>
            <a:pPr marL="0" indent="0" algn="ctr">
              <a:buNone/>
            </a:pPr>
            <a:endParaRPr lang="en-US" sz="1600" b="1" i="1" dirty="0">
              <a:solidFill>
                <a:srgbClr val="FF3300"/>
              </a:solidFill>
            </a:endParaRPr>
          </a:p>
          <a:p>
            <a:pPr marL="0" indent="0" algn="ctr">
              <a:buNone/>
            </a:pPr>
            <a:r>
              <a:rPr lang="en-US" sz="1600" b="1" i="1" dirty="0">
                <a:solidFill>
                  <a:srgbClr val="FF3300"/>
                </a:solidFill>
              </a:rPr>
              <a:t>Example of providing training and grant which “changed someone’s life.”</a:t>
            </a:r>
          </a:p>
          <a:p>
            <a:endParaRPr lang="en-US" dirty="0"/>
          </a:p>
          <a:p>
            <a:endParaRPr lang="en-US" dirty="0"/>
          </a:p>
        </p:txBody>
      </p:sp>
    </p:spTree>
    <p:extLst>
      <p:ext uri="{BB962C8B-B14F-4D97-AF65-F5344CB8AC3E}">
        <p14:creationId xmlns:p14="http://schemas.microsoft.com/office/powerpoint/2010/main" val="88651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D32F-EF7A-41AA-A2FF-1B5C10CF12F8}"/>
              </a:ext>
            </a:extLst>
          </p:cNvPr>
          <p:cNvSpPr>
            <a:spLocks noGrp="1"/>
          </p:cNvSpPr>
          <p:nvPr>
            <p:ph type="title"/>
          </p:nvPr>
        </p:nvSpPr>
        <p:spPr>
          <a:xfrm>
            <a:off x="628650" y="148062"/>
            <a:ext cx="7886700" cy="994172"/>
          </a:xfrm>
        </p:spPr>
        <p:txBody>
          <a:bodyPr/>
          <a:lstStyle/>
          <a:p>
            <a:pPr algn="ctr"/>
            <a:r>
              <a:rPr lang="en-US" sz="2800" dirty="0"/>
              <a:t>Re-framing our content – social media</a:t>
            </a:r>
          </a:p>
        </p:txBody>
      </p:sp>
      <p:sp>
        <p:nvSpPr>
          <p:cNvPr id="4" name="TextBox 3">
            <a:extLst>
              <a:ext uri="{FF2B5EF4-FFF2-40B4-BE49-F238E27FC236}">
                <a16:creationId xmlns:a16="http://schemas.microsoft.com/office/drawing/2014/main" id="{73E1A2F9-FF43-4CF7-828E-7CB5A627A139}"/>
              </a:ext>
            </a:extLst>
          </p:cNvPr>
          <p:cNvSpPr txBox="1"/>
          <p:nvPr/>
        </p:nvSpPr>
        <p:spPr>
          <a:xfrm>
            <a:off x="281940" y="1160414"/>
            <a:ext cx="8435340" cy="3835024"/>
          </a:xfrm>
          <a:prstGeom prst="rect">
            <a:avLst/>
          </a:prstGeom>
          <a:noFill/>
        </p:spPr>
        <p:txBody>
          <a:bodyPr wrap="square" numCol="1" spcCol="720000" rtlCol="0">
            <a:spAutoFit/>
          </a:bodyPr>
          <a:lstStyle/>
          <a:p>
            <a:pPr algn="ctr" fontAlgn="base">
              <a:lnSpc>
                <a:spcPct val="150000"/>
              </a:lnSpc>
            </a:pPr>
            <a:r>
              <a:rPr lang="en-GB" sz="1600" i="1" dirty="0">
                <a:solidFill>
                  <a:srgbClr val="C00000"/>
                </a:solidFill>
              </a:rPr>
              <a:t>We helped X poor people/We transformed the lives of poor people in...</a:t>
            </a:r>
            <a:endParaRPr lang="en-US" sz="1600" dirty="0">
              <a:solidFill>
                <a:srgbClr val="C00000"/>
              </a:solidFill>
            </a:endParaRPr>
          </a:p>
          <a:p>
            <a:pPr algn="ctr" fontAlgn="base">
              <a:lnSpc>
                <a:spcPct val="150000"/>
              </a:lnSpc>
            </a:pPr>
            <a:r>
              <a:rPr lang="en-GB" sz="1600" i="1" dirty="0">
                <a:solidFill>
                  <a:srgbClr val="C00000"/>
                </a:solidFill>
              </a:rPr>
              <a:t>We help vulnerable girls.</a:t>
            </a:r>
            <a:endParaRPr lang="en-US" sz="1600" dirty="0">
              <a:solidFill>
                <a:srgbClr val="C00000"/>
              </a:solidFill>
            </a:endParaRPr>
          </a:p>
          <a:p>
            <a:pPr algn="ctr" fontAlgn="base">
              <a:lnSpc>
                <a:spcPct val="150000"/>
              </a:lnSpc>
            </a:pPr>
            <a:r>
              <a:rPr lang="en-GB" sz="1600" i="1" dirty="0">
                <a:solidFill>
                  <a:srgbClr val="C00000"/>
                </a:solidFill>
              </a:rPr>
              <a:t>Our cash assistance transformed X’s life…</a:t>
            </a:r>
          </a:p>
          <a:p>
            <a:pPr algn="ctr" fontAlgn="base">
              <a:lnSpc>
                <a:spcPct val="150000"/>
              </a:lnSpc>
            </a:pPr>
            <a:endParaRPr lang="en-GB" sz="1600" i="1" dirty="0"/>
          </a:p>
          <a:p>
            <a:pPr algn="ctr" fontAlgn="base">
              <a:lnSpc>
                <a:spcPct val="150000"/>
              </a:lnSpc>
            </a:pPr>
            <a:endParaRPr lang="en-GB" sz="1600" i="1" dirty="0"/>
          </a:p>
          <a:p>
            <a:pPr algn="ctr" fontAlgn="base">
              <a:lnSpc>
                <a:spcPct val="150000"/>
              </a:lnSpc>
            </a:pPr>
            <a:r>
              <a:rPr lang="en-GB" sz="1600" i="1" dirty="0">
                <a:solidFill>
                  <a:srgbClr val="00B050"/>
                </a:solidFill>
              </a:rPr>
              <a:t>We work with local communities to break the cycle of poverty…</a:t>
            </a:r>
            <a:endParaRPr lang="en-US" sz="1600" dirty="0">
              <a:solidFill>
                <a:srgbClr val="00B050"/>
              </a:solidFill>
            </a:endParaRPr>
          </a:p>
          <a:p>
            <a:pPr algn="ctr" fontAlgn="base">
              <a:lnSpc>
                <a:spcPct val="150000"/>
              </a:lnSpc>
            </a:pPr>
            <a:r>
              <a:rPr lang="en-GB" sz="1600" i="1" dirty="0">
                <a:solidFill>
                  <a:srgbClr val="00B050"/>
                </a:solidFill>
              </a:rPr>
              <a:t>We work with girls facing social exclusion because of X to help them do Y…</a:t>
            </a:r>
            <a:endParaRPr lang="en-US" sz="1600" dirty="0">
              <a:solidFill>
                <a:srgbClr val="00B050"/>
              </a:solidFill>
            </a:endParaRPr>
          </a:p>
          <a:p>
            <a:pPr algn="ctr" fontAlgn="base">
              <a:lnSpc>
                <a:spcPct val="150000"/>
              </a:lnSpc>
            </a:pPr>
            <a:r>
              <a:rPr lang="en-US" sz="1600" i="1" dirty="0">
                <a:solidFill>
                  <a:srgbClr val="00B050"/>
                </a:solidFill>
              </a:rPr>
              <a:t>With cash assistance, X was able to recover faster from Y and do Z…</a:t>
            </a:r>
            <a:endParaRPr lang="en-US" sz="1600" dirty="0">
              <a:solidFill>
                <a:srgbClr val="00B050"/>
              </a:solidFill>
            </a:endParaRPr>
          </a:p>
          <a:p>
            <a:pPr fontAlgn="base">
              <a:lnSpc>
                <a:spcPct val="150000"/>
              </a:lnSpc>
            </a:pPr>
            <a:endParaRPr lang="en-US" dirty="0"/>
          </a:p>
          <a:p>
            <a:pPr>
              <a:lnSpc>
                <a:spcPct val="150000"/>
              </a:lnSpc>
            </a:pPr>
            <a:endParaRPr lang="en-US" dirty="0"/>
          </a:p>
        </p:txBody>
      </p:sp>
    </p:spTree>
    <p:extLst>
      <p:ext uri="{BB962C8B-B14F-4D97-AF65-F5344CB8AC3E}">
        <p14:creationId xmlns:p14="http://schemas.microsoft.com/office/powerpoint/2010/main" val="3109744859"/>
      </p:ext>
    </p:extLst>
  </p:cSld>
  <p:clrMapOvr>
    <a:masterClrMapping/>
  </p:clrMapOvr>
</p:sld>
</file>

<file path=ppt/theme/theme1.xml><?xml version="1.0" encoding="utf-8"?>
<a:theme xmlns:a="http://schemas.openxmlformats.org/drawingml/2006/main" name="Snímky s texty/obrazy">
  <a:themeElements>
    <a:clrScheme name="PIN Basic Colours POWERPOINT">
      <a:dk1>
        <a:sysClr val="windowText" lastClr="000000"/>
      </a:dk1>
      <a:lt1>
        <a:sysClr val="window" lastClr="FFFFFF"/>
      </a:lt1>
      <a:dk2>
        <a:srgbClr val="14418B"/>
      </a:dk2>
      <a:lt2>
        <a:srgbClr val="E8E9E9"/>
      </a:lt2>
      <a:accent1>
        <a:srgbClr val="14418B"/>
      </a:accent1>
      <a:accent2>
        <a:srgbClr val="EB5A4A"/>
      </a:accent2>
      <a:accent3>
        <a:srgbClr val="F9B000"/>
      </a:accent3>
      <a:accent4>
        <a:srgbClr val="49BDCF"/>
      </a:accent4>
      <a:accent5>
        <a:srgbClr val="43B386"/>
      </a:accent5>
      <a:accent6>
        <a:srgbClr val="E94161"/>
      </a:accent6>
      <a:hlink>
        <a:srgbClr val="14418B"/>
      </a:hlink>
      <a:folHlink>
        <a:srgbClr val="8E8D8D"/>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template-POWERPOINT basic EN.potx" id="{5B53625B-C775-46A3-BE5B-558D76BBAA78}" vid="{31624707-BB9C-46F7-BA6E-2FFD2F295DA8}"/>
    </a:ext>
  </a:extLst>
</a:theme>
</file>

<file path=ppt/theme/theme2.xml><?xml version="1.0" encoding="utf-8"?>
<a:theme xmlns:a="http://schemas.openxmlformats.org/drawingml/2006/main" name="Předělové snímky PIN">
  <a:themeElements>
    <a:clrScheme name="PIN Basic Colours POWERPOINT">
      <a:dk1>
        <a:sysClr val="windowText" lastClr="000000"/>
      </a:dk1>
      <a:lt1>
        <a:sysClr val="window" lastClr="FFFFFF"/>
      </a:lt1>
      <a:dk2>
        <a:srgbClr val="14418B"/>
      </a:dk2>
      <a:lt2>
        <a:srgbClr val="E8E9E9"/>
      </a:lt2>
      <a:accent1>
        <a:srgbClr val="14418B"/>
      </a:accent1>
      <a:accent2>
        <a:srgbClr val="EB5A4A"/>
      </a:accent2>
      <a:accent3>
        <a:srgbClr val="F9B000"/>
      </a:accent3>
      <a:accent4>
        <a:srgbClr val="49BDCF"/>
      </a:accent4>
      <a:accent5>
        <a:srgbClr val="43B386"/>
      </a:accent5>
      <a:accent6>
        <a:srgbClr val="E94161"/>
      </a:accent6>
      <a:hlink>
        <a:srgbClr val="14418B"/>
      </a:hlink>
      <a:folHlink>
        <a:srgbClr val="8E8D8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template-POWERPOINT basic EN.potx" id="{5B53625B-C775-46A3-BE5B-558D76BBAA78}" vid="{D8934042-627A-4D4D-88B0-396194936E63}"/>
    </a:ext>
  </a:ext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5120A8B0FE864A89DF9F0EEA8A63EF" ma:contentTypeVersion="20" ma:contentTypeDescription="Create a new document." ma:contentTypeScope="" ma:versionID="729c343fa486d42d46f94234be6a231a">
  <xsd:schema xmlns:xsd="http://www.w3.org/2001/XMLSchema" xmlns:xs="http://www.w3.org/2001/XMLSchema" xmlns:p="http://schemas.microsoft.com/office/2006/metadata/properties" xmlns:ns1="http://schemas.microsoft.com/sharepoint/v3" xmlns:ns2="c27ea7cb-71f0-4e84-8567-50d9397e8abf" xmlns:ns3="e20d7b22-7632-4e48-8b84-ce9edf2fa18d" targetNamespace="http://schemas.microsoft.com/office/2006/metadata/properties" ma:root="true" ma:fieldsID="f648e2c17f3b03e21a48b4c1b1ebfd57" ns1:_="" ns2:_="" ns3:_="">
    <xsd:import namespace="http://schemas.microsoft.com/sharepoint/v3"/>
    <xsd:import namespace="c27ea7cb-71f0-4e84-8567-50d9397e8abf"/>
    <xsd:import namespace="e20d7b22-7632-4e48-8b84-ce9edf2fa18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7ea7cb-71f0-4e84-8567-50d9397e8ab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a80cb6d7-3d49-4954-ad8c-a6e8bf479263}" ma:internalName="TaxCatchAll" ma:showField="CatchAllData" ma:web="c27ea7cb-71f0-4e84-8567-50d9397e8ab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0d7b22-7632-4e48-8b84-ce9edf2fa18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d1d94eb-e748-476a-b8a1-9d7f1bd05a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27ea7cb-71f0-4e84-8567-50d9397e8abf">
      <UserInfo>
        <DisplayName>Kocian Tomáš</DisplayName>
        <AccountId>752</AccountId>
        <AccountType/>
      </UserInfo>
      <UserInfo>
        <DisplayName>Guevarra Gilbert</DisplayName>
        <AccountId>22356</AccountId>
        <AccountType/>
      </UserInfo>
      <UserInfo>
        <DisplayName>Ramos Rona Raisa</DisplayName>
        <AccountId>22612</AccountId>
        <AccountType/>
      </UserInfo>
    </SharedWithUsers>
    <_ip_UnifiedCompliancePolicyUIAction xmlns="http://schemas.microsoft.com/sharepoint/v3" xsi:nil="true"/>
    <TaxCatchAll xmlns="c27ea7cb-71f0-4e84-8567-50d9397e8abf" xsi:nil="true"/>
    <_ip_UnifiedCompliancePolicyProperties xmlns="http://schemas.microsoft.com/sharepoint/v3" xsi:nil="true"/>
    <lcf76f155ced4ddcb4097134ff3c332f xmlns="e20d7b22-7632-4e48-8b84-ce9edf2fa18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94C948-0C26-4EBD-A7A1-27DD0AE1177E}">
  <ds:schemaRefs>
    <ds:schemaRef ds:uri="c27ea7cb-71f0-4e84-8567-50d9397e8abf"/>
    <ds:schemaRef ds:uri="e20d7b22-7632-4e48-8b84-ce9edf2fa1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F6D26C0-221B-470F-A71C-1525BDAA0711}">
  <ds:schemaRefs>
    <ds:schemaRef ds:uri="http://schemas.microsoft.com/sharepoint/v3/contenttype/forms"/>
  </ds:schemaRefs>
</ds:datastoreItem>
</file>

<file path=customXml/itemProps3.xml><?xml version="1.0" encoding="utf-8"?>
<ds:datastoreItem xmlns:ds="http://schemas.openxmlformats.org/officeDocument/2006/customXml" ds:itemID="{CA6FA1A2-CA24-422B-A677-5C1E827AB95D}">
  <ds:schemaRefs>
    <ds:schemaRef ds:uri="http://schemas.microsoft.com/office/infopath/2007/PartnerControls"/>
    <ds:schemaRef ds:uri="http://purl.org/dc/dcmitype/"/>
    <ds:schemaRef ds:uri="http://purl.org/dc/elements/1.1/"/>
    <ds:schemaRef ds:uri="http://schemas.microsoft.com/sharepoint/v3"/>
    <ds:schemaRef ds:uri="http://schemas.microsoft.com/office/2006/documentManagement/types"/>
    <ds:schemaRef ds:uri="http://schemas.openxmlformats.org/package/2006/metadata/core-properties"/>
    <ds:schemaRef ds:uri="e20d7b22-7632-4e48-8b84-ce9edf2fa18d"/>
    <ds:schemaRef ds:uri="c27ea7cb-71f0-4e84-8567-50d9397e8abf"/>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1360</Words>
  <Application>Microsoft Office PowerPoint</Application>
  <PresentationFormat>Předvádění na obrazovce (16:9)</PresentationFormat>
  <Paragraphs>178</Paragraphs>
  <Slides>17</Slides>
  <Notes>12</Notes>
  <HiddenSlides>1</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17</vt:i4>
      </vt:variant>
    </vt:vector>
  </HeadingPairs>
  <TitlesOfParts>
    <vt:vector size="26" baseType="lpstr">
      <vt:lpstr>MS Gothic</vt:lpstr>
      <vt:lpstr>MS Mincho</vt:lpstr>
      <vt:lpstr>Arial</vt:lpstr>
      <vt:lpstr>Calibri</vt:lpstr>
      <vt:lpstr>Inter</vt:lpstr>
      <vt:lpstr>Segoe UI</vt:lpstr>
      <vt:lpstr>Times New Roman</vt:lpstr>
      <vt:lpstr>Snímky s texty/obrazy</vt:lpstr>
      <vt:lpstr>Předělové snímky PIN</vt:lpstr>
      <vt:lpstr>Introduction to  PIN’s Updated English Language and Style Guide    
</vt:lpstr>
      <vt:lpstr>What can you find in this guide?</vt:lpstr>
      <vt:lpstr>Why did we update this guide?</vt:lpstr>
      <vt:lpstr>How we frame our work</vt:lpstr>
      <vt:lpstr>Examples of harmful content</vt:lpstr>
      <vt:lpstr>Examples of harmful content</vt:lpstr>
      <vt:lpstr>Examples of great content</vt:lpstr>
      <vt:lpstr>We are not “heroes”</vt:lpstr>
      <vt:lpstr>Re-framing our content – social media</vt:lpstr>
      <vt:lpstr>The Problem with “Thank You”</vt:lpstr>
      <vt:lpstr>Style</vt:lpstr>
      <vt:lpstr>Style</vt:lpstr>
      <vt:lpstr>Language</vt:lpstr>
      <vt:lpstr>Spelling</vt:lpstr>
      <vt:lpstr>Acronyms, Figures &amp; Dates</vt:lpstr>
      <vt:lpstr>Get in Touch</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of the presentation</dc:title>
  <dc:creator/>
  <cp:lastModifiedBy/>
  <cp:revision>728</cp:revision>
  <dcterms:created xsi:type="dcterms:W3CDTF">2022-09-10T16:24:39Z</dcterms:created>
  <dcterms:modified xsi:type="dcterms:W3CDTF">2025-01-13T09:07:27Z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0x010100225120A8B0FE864A89DF9F0EEA8A63EF</vt:lpwstr>
  </property>
  <property fmtid="{D5CDD505-2E9C-101B-9397-08002B2CF9AE}" pid="3" name="MediaServiceImageTags">
    <vt:lpwstr/>
  </property>
</Properties>
</file>